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80" r:id="rId2"/>
    <p:sldId id="377" r:id="rId3"/>
    <p:sldId id="386" r:id="rId4"/>
    <p:sldId id="384" r:id="rId5"/>
    <p:sldId id="385" r:id="rId6"/>
  </p:sldIdLst>
  <p:sldSz cx="7772400" cy="100584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E5FE"/>
    <a:srgbClr val="00A4E4"/>
    <a:srgbClr val="272021"/>
    <a:srgbClr val="72BF44"/>
    <a:srgbClr val="DCE8EC"/>
    <a:srgbClr val="232323"/>
    <a:srgbClr val="1F1F1F"/>
    <a:srgbClr val="262626"/>
    <a:srgbClr val="282828"/>
    <a:srgbClr val="E8E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8" autoAdjust="0"/>
    <p:restoredTop sz="95407" autoAdjust="0"/>
  </p:normalViewPr>
  <p:slideViewPr>
    <p:cSldViewPr>
      <p:cViewPr>
        <p:scale>
          <a:sx n="100" d="100"/>
          <a:sy n="100" d="100"/>
        </p:scale>
        <p:origin x="72" y="-852"/>
      </p:cViewPr>
      <p:guideLst>
        <p:guide orient="horz" pos="3168"/>
        <p:guide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9BE98-793D-4B01-82BC-A02044A3A793}" type="datetimeFigureOut">
              <a:rPr lang="en-US" smtClean="0"/>
              <a:t>19-May-24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0125" y="1154113"/>
            <a:ext cx="240982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370C7-AC8F-4CE4-9344-8B69137FA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1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323332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0" dirty="0">
                <a:solidFill>
                  <a:srgbClr val="72BF44"/>
                </a:solidFill>
              </a:rPr>
              <a:t>net</a:t>
            </a:r>
            <a:r>
              <a:rPr spc="-20" dirty="0">
                <a:solidFill>
                  <a:srgbClr val="58595B"/>
                </a:solidFill>
              </a:rPr>
              <a:t>Biz</a:t>
            </a:r>
            <a:r>
              <a:rPr spc="-30" dirty="0">
                <a:solidFill>
                  <a:srgbClr val="58595B"/>
                </a:solidFill>
              </a:rPr>
              <a:t> </a:t>
            </a:r>
            <a:r>
              <a:rPr spc="-90" dirty="0"/>
              <a:t>T</a:t>
            </a:r>
            <a:r>
              <a:rPr spc="10" dirty="0"/>
              <a:t>echnologies</a:t>
            </a:r>
            <a:r>
              <a:rPr spc="-25" dirty="0"/>
              <a:t> </a:t>
            </a:r>
            <a:r>
              <a:rPr dirty="0">
                <a:solidFill>
                  <a:srgbClr val="999998"/>
                </a:solidFill>
              </a:rPr>
              <a:t>A</a:t>
            </a:r>
            <a:r>
              <a:rPr spc="-25" dirty="0">
                <a:solidFill>
                  <a:srgbClr val="999998"/>
                </a:solidFill>
              </a:rPr>
              <a:t> </a:t>
            </a:r>
            <a:r>
              <a:rPr spc="20" dirty="0">
                <a:solidFill>
                  <a:srgbClr val="999998"/>
                </a:solidFill>
              </a:rPr>
              <a:t>con</a:t>
            </a:r>
            <a:r>
              <a:rPr spc="10" dirty="0">
                <a:solidFill>
                  <a:srgbClr val="999998"/>
                </a:solidFill>
              </a:rPr>
              <a:t>c</a:t>
            </a:r>
            <a:r>
              <a:rPr spc="5" dirty="0">
                <a:solidFill>
                  <a:srgbClr val="999998"/>
                </a:solidFill>
              </a:rPr>
              <a:t>ern</a:t>
            </a:r>
            <a:r>
              <a:rPr spc="-25" dirty="0">
                <a:solidFill>
                  <a:srgbClr val="999998"/>
                </a:solidFill>
              </a:rPr>
              <a:t> </a:t>
            </a:r>
            <a:r>
              <a:rPr spc="20" dirty="0">
                <a:solidFill>
                  <a:srgbClr val="999998"/>
                </a:solidFill>
              </a:rPr>
              <a:t>o</a:t>
            </a:r>
            <a:r>
              <a:rPr spc="15" dirty="0">
                <a:solidFill>
                  <a:srgbClr val="999998"/>
                </a:solidFill>
              </a:rPr>
              <a:t>f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328D3-F18E-47AF-A9FB-E5C758291040}" type="datetime1">
              <a:rPr lang="en-US" smtClean="0"/>
              <a:t>19-May-24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323332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0" dirty="0">
                <a:solidFill>
                  <a:srgbClr val="72BF44"/>
                </a:solidFill>
              </a:rPr>
              <a:t>net</a:t>
            </a:r>
            <a:r>
              <a:rPr spc="-20" dirty="0">
                <a:solidFill>
                  <a:srgbClr val="58595B"/>
                </a:solidFill>
              </a:rPr>
              <a:t>Biz</a:t>
            </a:r>
            <a:r>
              <a:rPr spc="-30" dirty="0">
                <a:solidFill>
                  <a:srgbClr val="58595B"/>
                </a:solidFill>
              </a:rPr>
              <a:t> </a:t>
            </a:r>
            <a:r>
              <a:rPr spc="-90" dirty="0"/>
              <a:t>T</a:t>
            </a:r>
            <a:r>
              <a:rPr spc="10" dirty="0"/>
              <a:t>echnologies</a:t>
            </a:r>
            <a:r>
              <a:rPr spc="-25" dirty="0"/>
              <a:t> </a:t>
            </a:r>
            <a:r>
              <a:rPr dirty="0">
                <a:solidFill>
                  <a:srgbClr val="999998"/>
                </a:solidFill>
              </a:rPr>
              <a:t>A</a:t>
            </a:r>
            <a:r>
              <a:rPr spc="-25" dirty="0">
                <a:solidFill>
                  <a:srgbClr val="999998"/>
                </a:solidFill>
              </a:rPr>
              <a:t> </a:t>
            </a:r>
            <a:r>
              <a:rPr spc="20" dirty="0">
                <a:solidFill>
                  <a:srgbClr val="999998"/>
                </a:solidFill>
              </a:rPr>
              <a:t>con</a:t>
            </a:r>
            <a:r>
              <a:rPr spc="10" dirty="0">
                <a:solidFill>
                  <a:srgbClr val="999998"/>
                </a:solidFill>
              </a:rPr>
              <a:t>c</a:t>
            </a:r>
            <a:r>
              <a:rPr spc="5" dirty="0">
                <a:solidFill>
                  <a:srgbClr val="999998"/>
                </a:solidFill>
              </a:rPr>
              <a:t>ern</a:t>
            </a:r>
            <a:r>
              <a:rPr spc="-25" dirty="0">
                <a:solidFill>
                  <a:srgbClr val="999998"/>
                </a:solidFill>
              </a:rPr>
              <a:t> </a:t>
            </a:r>
            <a:r>
              <a:rPr spc="20" dirty="0">
                <a:solidFill>
                  <a:srgbClr val="999998"/>
                </a:solidFill>
              </a:rPr>
              <a:t>o</a:t>
            </a:r>
            <a:r>
              <a:rPr spc="15" dirty="0">
                <a:solidFill>
                  <a:srgbClr val="999998"/>
                </a:solidFill>
              </a:rPr>
              <a:t>f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1BE0D-7A8C-45F7-8EDF-54870FCA5164}" type="datetime1">
              <a:rPr lang="en-US" smtClean="0"/>
              <a:t>19-May-24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323332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0" dirty="0">
                <a:solidFill>
                  <a:srgbClr val="72BF44"/>
                </a:solidFill>
              </a:rPr>
              <a:t>net</a:t>
            </a:r>
            <a:r>
              <a:rPr spc="-20" dirty="0">
                <a:solidFill>
                  <a:srgbClr val="58595B"/>
                </a:solidFill>
              </a:rPr>
              <a:t>Biz</a:t>
            </a:r>
            <a:r>
              <a:rPr spc="-30" dirty="0">
                <a:solidFill>
                  <a:srgbClr val="58595B"/>
                </a:solidFill>
              </a:rPr>
              <a:t> </a:t>
            </a:r>
            <a:r>
              <a:rPr spc="-90" dirty="0"/>
              <a:t>T</a:t>
            </a:r>
            <a:r>
              <a:rPr spc="10" dirty="0"/>
              <a:t>echnologies</a:t>
            </a:r>
            <a:r>
              <a:rPr spc="-25" dirty="0"/>
              <a:t> </a:t>
            </a:r>
            <a:r>
              <a:rPr dirty="0">
                <a:solidFill>
                  <a:srgbClr val="999998"/>
                </a:solidFill>
              </a:rPr>
              <a:t>A</a:t>
            </a:r>
            <a:r>
              <a:rPr spc="-25" dirty="0">
                <a:solidFill>
                  <a:srgbClr val="999998"/>
                </a:solidFill>
              </a:rPr>
              <a:t> </a:t>
            </a:r>
            <a:r>
              <a:rPr spc="20" dirty="0">
                <a:solidFill>
                  <a:srgbClr val="999998"/>
                </a:solidFill>
              </a:rPr>
              <a:t>con</a:t>
            </a:r>
            <a:r>
              <a:rPr spc="10" dirty="0">
                <a:solidFill>
                  <a:srgbClr val="999998"/>
                </a:solidFill>
              </a:rPr>
              <a:t>c</a:t>
            </a:r>
            <a:r>
              <a:rPr spc="5" dirty="0">
                <a:solidFill>
                  <a:srgbClr val="999998"/>
                </a:solidFill>
              </a:rPr>
              <a:t>ern</a:t>
            </a:r>
            <a:r>
              <a:rPr spc="-25" dirty="0">
                <a:solidFill>
                  <a:srgbClr val="999998"/>
                </a:solidFill>
              </a:rPr>
              <a:t> </a:t>
            </a:r>
            <a:r>
              <a:rPr spc="20" dirty="0">
                <a:solidFill>
                  <a:srgbClr val="999998"/>
                </a:solidFill>
              </a:rPr>
              <a:t>o</a:t>
            </a:r>
            <a:r>
              <a:rPr spc="15" dirty="0">
                <a:solidFill>
                  <a:srgbClr val="999998"/>
                </a:solidFill>
              </a:rPr>
              <a:t>f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AADB2-544D-4214-BEBA-66B30D850755}" type="datetime1">
              <a:rPr lang="en-US" smtClean="0"/>
              <a:t>19-May-24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323332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0" dirty="0">
                <a:solidFill>
                  <a:srgbClr val="72BF44"/>
                </a:solidFill>
              </a:rPr>
              <a:t>net</a:t>
            </a:r>
            <a:r>
              <a:rPr spc="-20" dirty="0">
                <a:solidFill>
                  <a:srgbClr val="58595B"/>
                </a:solidFill>
              </a:rPr>
              <a:t>Biz</a:t>
            </a:r>
            <a:r>
              <a:rPr spc="-30" dirty="0">
                <a:solidFill>
                  <a:srgbClr val="58595B"/>
                </a:solidFill>
              </a:rPr>
              <a:t> </a:t>
            </a:r>
            <a:r>
              <a:rPr spc="-90" dirty="0"/>
              <a:t>T</a:t>
            </a:r>
            <a:r>
              <a:rPr spc="10" dirty="0"/>
              <a:t>echnologies</a:t>
            </a:r>
            <a:r>
              <a:rPr spc="-25" dirty="0"/>
              <a:t> </a:t>
            </a:r>
            <a:r>
              <a:rPr dirty="0">
                <a:solidFill>
                  <a:srgbClr val="999998"/>
                </a:solidFill>
              </a:rPr>
              <a:t>A</a:t>
            </a:r>
            <a:r>
              <a:rPr spc="-25" dirty="0">
                <a:solidFill>
                  <a:srgbClr val="999998"/>
                </a:solidFill>
              </a:rPr>
              <a:t> </a:t>
            </a:r>
            <a:r>
              <a:rPr spc="20" dirty="0">
                <a:solidFill>
                  <a:srgbClr val="999998"/>
                </a:solidFill>
              </a:rPr>
              <a:t>con</a:t>
            </a:r>
            <a:r>
              <a:rPr spc="10" dirty="0">
                <a:solidFill>
                  <a:srgbClr val="999998"/>
                </a:solidFill>
              </a:rPr>
              <a:t>c</a:t>
            </a:r>
            <a:r>
              <a:rPr spc="5" dirty="0">
                <a:solidFill>
                  <a:srgbClr val="999998"/>
                </a:solidFill>
              </a:rPr>
              <a:t>ern</a:t>
            </a:r>
            <a:r>
              <a:rPr spc="-25" dirty="0">
                <a:solidFill>
                  <a:srgbClr val="999998"/>
                </a:solidFill>
              </a:rPr>
              <a:t> </a:t>
            </a:r>
            <a:r>
              <a:rPr spc="20" dirty="0">
                <a:solidFill>
                  <a:srgbClr val="999998"/>
                </a:solidFill>
              </a:rPr>
              <a:t>o</a:t>
            </a:r>
            <a:r>
              <a:rPr spc="15" dirty="0">
                <a:solidFill>
                  <a:srgbClr val="999998"/>
                </a:solidFill>
              </a:rPr>
              <a:t>f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A40A8-76EA-4E80-8A08-41E86D5BFED2}" type="datetime1">
              <a:rPr lang="en-US" smtClean="0"/>
              <a:t>19-May-24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323332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0" dirty="0">
                <a:solidFill>
                  <a:srgbClr val="72BF44"/>
                </a:solidFill>
              </a:rPr>
              <a:t>net</a:t>
            </a:r>
            <a:r>
              <a:rPr spc="-20" dirty="0">
                <a:solidFill>
                  <a:srgbClr val="58595B"/>
                </a:solidFill>
              </a:rPr>
              <a:t>Biz</a:t>
            </a:r>
            <a:r>
              <a:rPr spc="-30" dirty="0">
                <a:solidFill>
                  <a:srgbClr val="58595B"/>
                </a:solidFill>
              </a:rPr>
              <a:t> </a:t>
            </a:r>
            <a:r>
              <a:rPr spc="-90" dirty="0"/>
              <a:t>T</a:t>
            </a:r>
            <a:r>
              <a:rPr spc="10" dirty="0"/>
              <a:t>echnologies</a:t>
            </a:r>
            <a:r>
              <a:rPr spc="-25" dirty="0"/>
              <a:t> </a:t>
            </a:r>
            <a:r>
              <a:rPr dirty="0">
                <a:solidFill>
                  <a:srgbClr val="999998"/>
                </a:solidFill>
              </a:rPr>
              <a:t>A</a:t>
            </a:r>
            <a:r>
              <a:rPr spc="-25" dirty="0">
                <a:solidFill>
                  <a:srgbClr val="999998"/>
                </a:solidFill>
              </a:rPr>
              <a:t> </a:t>
            </a:r>
            <a:r>
              <a:rPr spc="20" dirty="0">
                <a:solidFill>
                  <a:srgbClr val="999998"/>
                </a:solidFill>
              </a:rPr>
              <a:t>con</a:t>
            </a:r>
            <a:r>
              <a:rPr spc="10" dirty="0">
                <a:solidFill>
                  <a:srgbClr val="999998"/>
                </a:solidFill>
              </a:rPr>
              <a:t>c</a:t>
            </a:r>
            <a:r>
              <a:rPr spc="5" dirty="0">
                <a:solidFill>
                  <a:srgbClr val="999998"/>
                </a:solidFill>
              </a:rPr>
              <a:t>ern</a:t>
            </a:r>
            <a:r>
              <a:rPr spc="-25" dirty="0">
                <a:solidFill>
                  <a:srgbClr val="999998"/>
                </a:solidFill>
              </a:rPr>
              <a:t> </a:t>
            </a:r>
            <a:r>
              <a:rPr spc="20" dirty="0">
                <a:solidFill>
                  <a:srgbClr val="999998"/>
                </a:solidFill>
              </a:rPr>
              <a:t>o</a:t>
            </a:r>
            <a:r>
              <a:rPr spc="15" dirty="0">
                <a:solidFill>
                  <a:srgbClr val="999998"/>
                </a:solidFill>
              </a:rPr>
              <a:t>f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8B82C-0807-444C-A2B5-932B26567F30}" type="datetime1">
              <a:rPr lang="en-US" smtClean="0"/>
              <a:t>19-May-24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51526" y="9431663"/>
            <a:ext cx="1073785" cy="106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" b="0" i="0">
                <a:solidFill>
                  <a:srgbClr val="323332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0" dirty="0">
                <a:solidFill>
                  <a:srgbClr val="72BF44"/>
                </a:solidFill>
              </a:rPr>
              <a:t>net</a:t>
            </a:r>
            <a:r>
              <a:rPr spc="-20" dirty="0">
                <a:solidFill>
                  <a:srgbClr val="58595B"/>
                </a:solidFill>
              </a:rPr>
              <a:t>Biz</a:t>
            </a:r>
            <a:r>
              <a:rPr spc="-30" dirty="0">
                <a:solidFill>
                  <a:srgbClr val="58595B"/>
                </a:solidFill>
              </a:rPr>
              <a:t> </a:t>
            </a:r>
            <a:r>
              <a:rPr spc="-90" dirty="0"/>
              <a:t>T</a:t>
            </a:r>
            <a:r>
              <a:rPr spc="10" dirty="0"/>
              <a:t>echnologies</a:t>
            </a:r>
            <a:r>
              <a:rPr spc="-25" dirty="0"/>
              <a:t> </a:t>
            </a:r>
            <a:r>
              <a:rPr dirty="0">
                <a:solidFill>
                  <a:srgbClr val="999998"/>
                </a:solidFill>
              </a:rPr>
              <a:t>A</a:t>
            </a:r>
            <a:r>
              <a:rPr spc="-25" dirty="0">
                <a:solidFill>
                  <a:srgbClr val="999998"/>
                </a:solidFill>
              </a:rPr>
              <a:t> </a:t>
            </a:r>
            <a:r>
              <a:rPr spc="20" dirty="0">
                <a:solidFill>
                  <a:srgbClr val="999998"/>
                </a:solidFill>
              </a:rPr>
              <a:t>con</a:t>
            </a:r>
            <a:r>
              <a:rPr spc="10" dirty="0">
                <a:solidFill>
                  <a:srgbClr val="999998"/>
                </a:solidFill>
              </a:rPr>
              <a:t>c</a:t>
            </a:r>
            <a:r>
              <a:rPr spc="5" dirty="0">
                <a:solidFill>
                  <a:srgbClr val="999998"/>
                </a:solidFill>
              </a:rPr>
              <a:t>ern</a:t>
            </a:r>
            <a:r>
              <a:rPr spc="-25" dirty="0">
                <a:solidFill>
                  <a:srgbClr val="999998"/>
                </a:solidFill>
              </a:rPr>
              <a:t> </a:t>
            </a:r>
            <a:r>
              <a:rPr spc="20" dirty="0">
                <a:solidFill>
                  <a:srgbClr val="999998"/>
                </a:solidFill>
              </a:rPr>
              <a:t>o</a:t>
            </a:r>
            <a:r>
              <a:rPr spc="15" dirty="0">
                <a:solidFill>
                  <a:srgbClr val="999998"/>
                </a:solidFill>
              </a:rPr>
              <a:t>f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93ECE-776B-4034-8F03-3454359B171C}" type="datetime1">
              <a:rPr lang="en-US" smtClean="0"/>
              <a:t>19-May-24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emf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emf"/><Relationship Id="rId2" Type="http://schemas.openxmlformats.org/officeDocument/2006/relationships/image" Target="../media/image1.jpeg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9.sv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10" Type="http://schemas.openxmlformats.org/officeDocument/2006/relationships/image" Target="../media/image23.svg"/><Relationship Id="rId4" Type="http://schemas.openxmlformats.org/officeDocument/2006/relationships/image" Target="../media/image15.emf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6.emf"/><Relationship Id="rId7" Type="http://schemas.openxmlformats.org/officeDocument/2006/relationships/image" Target="../media/image22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6.emf"/><Relationship Id="rId7" Type="http://schemas.openxmlformats.org/officeDocument/2006/relationships/image" Target="../media/image22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6.emf"/><Relationship Id="rId7" Type="http://schemas.openxmlformats.org/officeDocument/2006/relationships/image" Target="../media/image22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5C054BAF-226B-A8E6-2356-2338B2FD51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8" b="1964"/>
          <a:stretch/>
        </p:blipFill>
        <p:spPr>
          <a:xfrm>
            <a:off x="0" y="-1"/>
            <a:ext cx="7772400" cy="4571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19D86DB-E4EE-4B91-BE59-2ECB978CE9CE}"/>
              </a:ext>
            </a:extLst>
          </p:cNvPr>
          <p:cNvSpPr/>
          <p:nvPr/>
        </p:nvSpPr>
        <p:spPr>
          <a:xfrm>
            <a:off x="648393" y="5791200"/>
            <a:ext cx="3085407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 today’s continuously evolving workplace, the need for communication and collaboration is more important than ever. Digital technology is constantly reshaping the way people work. An Interactive Display is a tool that enables the user to run their meetings or teach their students in an innovative and creative way.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Interactive Display offers active learning through student engagement opportunities and Multi-Touch capabilities let groups of students edit and experience onscreen content as a team and brainstorm. Showing videos and slides can be enhanced to allow students to become involved in the learning process. 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8767920-74D1-1A51-5A34-266B2ED483AB}"/>
              </a:ext>
            </a:extLst>
          </p:cNvPr>
          <p:cNvSpPr txBox="1"/>
          <p:nvPr/>
        </p:nvSpPr>
        <p:spPr>
          <a:xfrm>
            <a:off x="716611" y="4876800"/>
            <a:ext cx="312489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en-US" sz="2000" spc="-80" dirty="0">
                <a:solidFill>
                  <a:srgbClr val="1BE5FE"/>
                </a:solidFill>
                <a:latin typeface="SquireD" panose="020D0406040103070904" pitchFamily="34" charset="0"/>
                <a:cs typeface="Microsoft Sans Serif"/>
              </a:rPr>
              <a:t>Interactive Flat Panel</a:t>
            </a:r>
            <a:endParaRPr lang="en-US" sz="2000" dirty="0">
              <a:solidFill>
                <a:srgbClr val="1BE5FE"/>
              </a:solidFill>
              <a:latin typeface="SquireD" panose="020D0406040103070904" pitchFamily="34" charset="0"/>
              <a:cs typeface="Microsoft Sans Serif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85B8B8-DFB3-32BB-DE81-0C66E155F99F}"/>
              </a:ext>
            </a:extLst>
          </p:cNvPr>
          <p:cNvSpPr/>
          <p:nvPr/>
        </p:nvSpPr>
        <p:spPr>
          <a:xfrm>
            <a:off x="648393" y="5334000"/>
            <a:ext cx="64839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272829"/>
                </a:solidFill>
                <a:latin typeface="SquireD" panose="020D0406040103070904" pitchFamily="34" charset="0"/>
                <a:ea typeface="Microsoft YaHei" panose="020B0503020204020204" pitchFamily="34" charset="-122"/>
              </a:rPr>
              <a:t>Display | Write | Projection Screen | Microphone | Camera | Speaker</a:t>
            </a:r>
            <a:endParaRPr lang="en-US" sz="1600" i="0" dirty="0">
              <a:solidFill>
                <a:srgbClr val="272829"/>
              </a:solidFill>
              <a:effectLst/>
              <a:latin typeface="SquireD" panose="020D04060401030709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89DFF12-4B84-3EC4-76E6-C62CF7EC6A81}"/>
              </a:ext>
            </a:extLst>
          </p:cNvPr>
          <p:cNvSpPr/>
          <p:nvPr/>
        </p:nvSpPr>
        <p:spPr>
          <a:xfrm>
            <a:off x="648393" y="8089295"/>
            <a:ext cx="1752508" cy="1056851"/>
          </a:xfrm>
          <a:prstGeom prst="roundRect">
            <a:avLst>
              <a:gd name="adj" fmla="val 13783"/>
            </a:avLst>
          </a:prstGeom>
          <a:noFill/>
          <a:ln w="12700">
            <a:solidFill>
              <a:srgbClr val="00A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05B381-D65E-8125-1E99-1CA5B0B03C02}"/>
              </a:ext>
            </a:extLst>
          </p:cNvPr>
          <p:cNvSpPr/>
          <p:nvPr/>
        </p:nvSpPr>
        <p:spPr>
          <a:xfrm>
            <a:off x="648392" y="9186298"/>
            <a:ext cx="17525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cap="all" dirty="0">
                <a:solidFill>
                  <a:srgbClr val="212529"/>
                </a:solidFill>
                <a:latin typeface="STXihei" panose="02010600040101010101" pitchFamily="2" charset="-122"/>
                <a:ea typeface="STXihei" panose="02010600040101010101" pitchFamily="2" charset="-122"/>
              </a:rPr>
              <a:t>4K Ultra Image</a:t>
            </a:r>
            <a:endParaRPr lang="en-US" sz="1100" cap="all" dirty="0">
              <a:latin typeface="STXihei" panose="02010600040101010101" pitchFamily="2" charset="-122"/>
              <a:ea typeface="STXihei" panose="02010600040101010101" pitchFamily="2" charset="-122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20BE5A-C6C4-03B9-9AB7-D5C1B9B4664E}"/>
              </a:ext>
            </a:extLst>
          </p:cNvPr>
          <p:cNvSpPr/>
          <p:nvPr/>
        </p:nvSpPr>
        <p:spPr>
          <a:xfrm>
            <a:off x="2836026" y="9186297"/>
            <a:ext cx="21169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cap="all" dirty="0">
                <a:solidFill>
                  <a:srgbClr val="212529"/>
                </a:solidFill>
                <a:latin typeface="STXihei" panose="02010600040101010101" pitchFamily="2" charset="-122"/>
                <a:ea typeface="STXihei" panose="02010600040101010101" pitchFamily="2" charset="-122"/>
              </a:rPr>
              <a:t>High power audio system</a:t>
            </a:r>
            <a:endParaRPr lang="en-US" sz="1100" cap="all" dirty="0">
              <a:latin typeface="STXihei" panose="02010600040101010101" pitchFamily="2" charset="-122"/>
              <a:ea typeface="STXihei" panose="02010600040101010101" pitchFamily="2" charset="-122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91A42A1-4BD8-D6EA-773D-826C4490C271}"/>
              </a:ext>
            </a:extLst>
          </p:cNvPr>
          <p:cNvSpPr/>
          <p:nvPr/>
        </p:nvSpPr>
        <p:spPr>
          <a:xfrm>
            <a:off x="5289758" y="9187190"/>
            <a:ext cx="19492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cap="all" dirty="0">
                <a:solidFill>
                  <a:srgbClr val="212529"/>
                </a:solidFill>
                <a:latin typeface="STXihei" panose="02010600040101010101" pitchFamily="2" charset="-122"/>
                <a:ea typeface="STXihei" panose="02010600040101010101" pitchFamily="2" charset="-122"/>
              </a:rPr>
              <a:t>Auto framing camera</a:t>
            </a:r>
            <a:endParaRPr lang="en-US" sz="1100" cap="all" dirty="0">
              <a:latin typeface="STXihei" panose="02010600040101010101" pitchFamily="2" charset="-122"/>
              <a:ea typeface="STXihei" panose="02010600040101010101" pitchFamily="2" charset="-122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E90F429-FC1C-C21D-498D-BFBC32FAE82E}"/>
              </a:ext>
            </a:extLst>
          </p:cNvPr>
          <p:cNvSpPr/>
          <p:nvPr/>
        </p:nvSpPr>
        <p:spPr>
          <a:xfrm>
            <a:off x="3018259" y="8089295"/>
            <a:ext cx="1752508" cy="1056851"/>
          </a:xfrm>
          <a:prstGeom prst="roundRect">
            <a:avLst>
              <a:gd name="adj" fmla="val 13783"/>
            </a:avLst>
          </a:prstGeom>
          <a:noFill/>
          <a:ln w="12700">
            <a:solidFill>
              <a:srgbClr val="00A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B7294EE-A713-58CF-D408-64E5D7C83707}"/>
              </a:ext>
            </a:extLst>
          </p:cNvPr>
          <p:cNvSpPr/>
          <p:nvPr/>
        </p:nvSpPr>
        <p:spPr>
          <a:xfrm>
            <a:off x="5388125" y="8089295"/>
            <a:ext cx="1752508" cy="1056851"/>
          </a:xfrm>
          <a:prstGeom prst="roundRect">
            <a:avLst>
              <a:gd name="adj" fmla="val 13783"/>
            </a:avLst>
          </a:prstGeom>
          <a:noFill/>
          <a:ln w="12700">
            <a:solidFill>
              <a:srgbClr val="00A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662CEDF-F38D-8A24-9CDC-F20EBECEA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24" y="113337"/>
            <a:ext cx="4370547" cy="3930577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428111BD-0B22-FA01-A003-9EED5AA88312}"/>
              </a:ext>
            </a:extLst>
          </p:cNvPr>
          <p:cNvGrpSpPr/>
          <p:nvPr/>
        </p:nvGrpSpPr>
        <p:grpSpPr>
          <a:xfrm>
            <a:off x="1223587" y="3475829"/>
            <a:ext cx="2325196" cy="501673"/>
            <a:chOff x="1268662" y="3695711"/>
            <a:chExt cx="2325196" cy="501673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D5F58B3-B70D-24C9-1CF8-B17646C7BBE2}"/>
                </a:ext>
              </a:extLst>
            </p:cNvPr>
            <p:cNvGrpSpPr/>
            <p:nvPr/>
          </p:nvGrpSpPr>
          <p:grpSpPr>
            <a:xfrm>
              <a:off x="1268662" y="3695711"/>
              <a:ext cx="501673" cy="501673"/>
              <a:chOff x="10658596" y="1447800"/>
              <a:chExt cx="501673" cy="501673"/>
            </a:xfrm>
          </p:grpSpPr>
          <p:pic>
            <p:nvPicPr>
              <p:cNvPr id="73" name="Graphic 72">
                <a:extLst>
                  <a:ext uri="{FF2B5EF4-FFF2-40B4-BE49-F238E27FC236}">
                    <a16:creationId xmlns:a16="http://schemas.microsoft.com/office/drawing/2014/main" id="{F5BE5292-A479-30D9-35C4-9B8B28B7B5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735754" y="1528431"/>
                <a:ext cx="347357" cy="340410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01A9E87-0E62-6F0C-CA73-2595E4D4D59B}"/>
                  </a:ext>
                </a:extLst>
              </p:cNvPr>
              <p:cNvSpPr/>
              <p:nvPr/>
            </p:nvSpPr>
            <p:spPr>
              <a:xfrm>
                <a:off x="10658596" y="1447800"/>
                <a:ext cx="501673" cy="501673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505B30EC-1E42-3459-0491-F4C3DDAC3C53}"/>
                </a:ext>
              </a:extLst>
            </p:cNvPr>
            <p:cNvGrpSpPr/>
            <p:nvPr/>
          </p:nvGrpSpPr>
          <p:grpSpPr>
            <a:xfrm>
              <a:off x="2180424" y="3695711"/>
              <a:ext cx="501673" cy="501673"/>
              <a:chOff x="10658596" y="2162916"/>
              <a:chExt cx="501673" cy="501673"/>
            </a:xfrm>
          </p:grpSpPr>
          <p:pic>
            <p:nvPicPr>
              <p:cNvPr id="70" name="Graphic 69">
                <a:extLst>
                  <a:ext uri="{FF2B5EF4-FFF2-40B4-BE49-F238E27FC236}">
                    <a16:creationId xmlns:a16="http://schemas.microsoft.com/office/drawing/2014/main" id="{257C2245-ECE3-8611-D7FF-D4EF7CE43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731780" y="2280513"/>
                <a:ext cx="355305" cy="266479"/>
              </a:xfrm>
              <a:prstGeom prst="rect">
                <a:avLst/>
              </a:prstGeom>
            </p:spPr>
          </p:pic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51DDBB5C-891C-5008-1CE4-AA3043903295}"/>
                  </a:ext>
                </a:extLst>
              </p:cNvPr>
              <p:cNvSpPr/>
              <p:nvPr/>
            </p:nvSpPr>
            <p:spPr>
              <a:xfrm>
                <a:off x="10658596" y="2162916"/>
                <a:ext cx="501673" cy="501673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61874577-B6D1-6EDA-5B4E-3E77F77A75C1}"/>
                </a:ext>
              </a:extLst>
            </p:cNvPr>
            <p:cNvGrpSpPr/>
            <p:nvPr/>
          </p:nvGrpSpPr>
          <p:grpSpPr>
            <a:xfrm>
              <a:off x="3092185" y="3695711"/>
              <a:ext cx="501673" cy="501673"/>
              <a:chOff x="10658596" y="2876516"/>
              <a:chExt cx="501673" cy="501673"/>
            </a:xfrm>
          </p:grpSpPr>
          <p:pic>
            <p:nvPicPr>
              <p:cNvPr id="71" name="Graphic 70">
                <a:extLst>
                  <a:ext uri="{FF2B5EF4-FFF2-40B4-BE49-F238E27FC236}">
                    <a16:creationId xmlns:a16="http://schemas.microsoft.com/office/drawing/2014/main" id="{51E8ABAB-5AC6-0A1D-4A3F-71AC948D5C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803235" y="2936742"/>
                <a:ext cx="212394" cy="381220"/>
              </a:xfrm>
              <a:prstGeom prst="rect">
                <a:avLst/>
              </a:prstGeom>
            </p:spPr>
          </p:pic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7C55AC4-2C8A-4775-1F0A-C23ABC21F7F1}"/>
                  </a:ext>
                </a:extLst>
              </p:cNvPr>
              <p:cNvSpPr/>
              <p:nvPr/>
            </p:nvSpPr>
            <p:spPr>
              <a:xfrm>
                <a:off x="10658596" y="2876516"/>
                <a:ext cx="501673" cy="501673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3" name="Graphic 92">
            <a:extLst>
              <a:ext uri="{FF2B5EF4-FFF2-40B4-BE49-F238E27FC236}">
                <a16:creationId xmlns:a16="http://schemas.microsoft.com/office/drawing/2014/main" id="{E3B88EC1-6F1A-62F7-5ECE-532E45A66D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0261" y="304800"/>
            <a:ext cx="1817451" cy="723951"/>
          </a:xfrm>
          <a:prstGeom prst="rect">
            <a:avLst/>
          </a:prstGeom>
        </p:spPr>
      </p:pic>
      <p:grpSp>
        <p:nvGrpSpPr>
          <p:cNvPr id="100" name="Group 99">
            <a:extLst>
              <a:ext uri="{FF2B5EF4-FFF2-40B4-BE49-F238E27FC236}">
                <a16:creationId xmlns:a16="http://schemas.microsoft.com/office/drawing/2014/main" id="{E60EB93C-E549-FA93-5FAC-4010DFED8F94}"/>
              </a:ext>
            </a:extLst>
          </p:cNvPr>
          <p:cNvGrpSpPr/>
          <p:nvPr/>
        </p:nvGrpSpPr>
        <p:grpSpPr>
          <a:xfrm>
            <a:off x="710261" y="1699456"/>
            <a:ext cx="2869391" cy="1247402"/>
            <a:chOff x="792601" y="1478308"/>
            <a:chExt cx="2869391" cy="1247402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F9B76AE-5842-1866-BF33-3CD6289B553E}"/>
                </a:ext>
              </a:extLst>
            </p:cNvPr>
            <p:cNvSpPr txBox="1"/>
            <p:nvPr/>
          </p:nvSpPr>
          <p:spPr>
            <a:xfrm>
              <a:off x="792601" y="1478308"/>
              <a:ext cx="16613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chemeClr val="bg1"/>
                  </a:solidFill>
                </a:rPr>
                <a:t>Increase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893F68D4-2B77-8D8F-2169-439870986319}"/>
                </a:ext>
              </a:extLst>
            </p:cNvPr>
            <p:cNvSpPr txBox="1"/>
            <p:nvPr/>
          </p:nvSpPr>
          <p:spPr>
            <a:xfrm>
              <a:off x="793138" y="1954917"/>
              <a:ext cx="16077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</a:rPr>
                <a:t>Engagement in</a:t>
              </a:r>
            </a:p>
            <a:p>
              <a:r>
                <a:rPr lang="en-US" sz="1800" dirty="0">
                  <a:solidFill>
                    <a:schemeClr val="bg1"/>
                  </a:solidFill>
                </a:rPr>
                <a:t>Collaborative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4C5A49F-72B8-DCE4-571D-2BED83A2E055}"/>
                </a:ext>
              </a:extLst>
            </p:cNvPr>
            <p:cNvSpPr txBox="1"/>
            <p:nvPr/>
          </p:nvSpPr>
          <p:spPr>
            <a:xfrm>
              <a:off x="2054229" y="2171712"/>
              <a:ext cx="160776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chemeClr val="bg1"/>
                  </a:solidFill>
                </a:rPr>
                <a:t>Learning</a:t>
              </a:r>
            </a:p>
          </p:txBody>
        </p:sp>
      </p:grpSp>
      <p:pic>
        <p:nvPicPr>
          <p:cNvPr id="1026" name="Picture 2" descr="AVer CAM520 Pro2 - Professional conferencing camera for mid-to-large rooms  | AVer Global">
            <a:extLst>
              <a:ext uri="{FF2B5EF4-FFF2-40B4-BE49-F238E27FC236}">
                <a16:creationId xmlns:a16="http://schemas.microsoft.com/office/drawing/2014/main" id="{BDAC01A6-8978-502F-F3FC-054F77B81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83" y="8151838"/>
            <a:ext cx="1586381" cy="935881"/>
          </a:xfrm>
          <a:prstGeom prst="roundRect">
            <a:avLst>
              <a:gd name="adj" fmla="val 8749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TAMIA 2Pcs 40MM Mini Portable Audio Full Range Speakers 16 Core 4 Ohm 5 W  Rubber Side DIY Sound Bluetooth Speaker Home Theater - AliExpress">
            <a:extLst>
              <a:ext uri="{FF2B5EF4-FFF2-40B4-BE49-F238E27FC236}">
                <a16:creationId xmlns:a16="http://schemas.microsoft.com/office/drawing/2014/main" id="{4BBB1F16-56C1-8B03-3AC2-A94B3941E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161" y="8043011"/>
            <a:ext cx="1045496" cy="10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SOTAMIA 2Pcs 40MM Mini Portable Audio Full Range Speakers 16 Core 4 Ohm 5 W  Rubber Side DIY Sound Bluetooth Speaker Home Theater - AliExpress">
            <a:extLst>
              <a:ext uri="{FF2B5EF4-FFF2-40B4-BE49-F238E27FC236}">
                <a16:creationId xmlns:a16="http://schemas.microsoft.com/office/drawing/2014/main" id="{5ADD3ACC-E7DD-7048-0CBD-1A70EC25E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232" y="8057149"/>
            <a:ext cx="1045496" cy="10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C764D9-680B-ACEB-40E0-B4521365193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559" y="5410200"/>
            <a:ext cx="3412071" cy="28001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CE08A-60B6-EAE0-A4BD-67BB4FE739FD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363" t="11932" r="3285"/>
          <a:stretch/>
        </p:blipFill>
        <p:spPr>
          <a:xfrm>
            <a:off x="692582" y="8162163"/>
            <a:ext cx="1644194" cy="925556"/>
          </a:xfrm>
          <a:prstGeom prst="roundRect">
            <a:avLst>
              <a:gd name="adj" fmla="val 8749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4C96586-C6CF-AAAE-EAE2-4B6444DA72CB}"/>
              </a:ext>
            </a:extLst>
          </p:cNvPr>
          <p:cNvSpPr txBox="1"/>
          <p:nvPr/>
        </p:nvSpPr>
        <p:spPr>
          <a:xfrm>
            <a:off x="613021" y="9737467"/>
            <a:ext cx="1343661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171450" indent="-171450" algn="just"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+88 02223374052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F0F6B1-2961-1702-C39D-AC4EBE0F6CC2}"/>
              </a:ext>
            </a:extLst>
          </p:cNvPr>
          <p:cNvGrpSpPr/>
          <p:nvPr/>
        </p:nvGrpSpPr>
        <p:grpSpPr>
          <a:xfrm>
            <a:off x="0" y="9601200"/>
            <a:ext cx="7772400" cy="457200"/>
            <a:chOff x="0" y="9601200"/>
            <a:chExt cx="7772400" cy="4572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F64D5C7-7BB7-5CD3-536E-AC380C873B44}"/>
                </a:ext>
              </a:extLst>
            </p:cNvPr>
            <p:cNvGrpSpPr/>
            <p:nvPr/>
          </p:nvGrpSpPr>
          <p:grpSpPr>
            <a:xfrm>
              <a:off x="0" y="9601200"/>
              <a:ext cx="7772400" cy="457200"/>
              <a:chOff x="0" y="9601200"/>
              <a:chExt cx="7772400" cy="4572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95E19B8-6E3C-5B6A-19DD-299B457C67BC}"/>
                  </a:ext>
                </a:extLst>
              </p:cNvPr>
              <p:cNvSpPr/>
              <p:nvPr/>
            </p:nvSpPr>
            <p:spPr>
              <a:xfrm>
                <a:off x="0" y="9601200"/>
                <a:ext cx="7772400" cy="457200"/>
              </a:xfrm>
              <a:prstGeom prst="rect">
                <a:avLst/>
              </a:prstGeom>
              <a:solidFill>
                <a:srgbClr val="1BE5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D6E617D3-6261-2B68-94BB-6CCA432E7EC5}"/>
                  </a:ext>
                </a:extLst>
              </p:cNvPr>
              <p:cNvGrpSpPr/>
              <p:nvPr/>
            </p:nvGrpSpPr>
            <p:grpSpPr>
              <a:xfrm>
                <a:off x="5716409" y="9737467"/>
                <a:ext cx="1530351" cy="184666"/>
                <a:chOff x="457200" y="9737467"/>
                <a:chExt cx="1530351" cy="184666"/>
              </a:xfrm>
            </p:grpSpPr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E8E173B-E35A-8DE8-2773-9C6C94C914CD}"/>
                    </a:ext>
                  </a:extLst>
                </p:cNvPr>
                <p:cNvSpPr txBox="1"/>
                <p:nvPr/>
              </p:nvSpPr>
              <p:spPr>
                <a:xfrm>
                  <a:off x="643891" y="9737467"/>
                  <a:ext cx="134366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marL="171450" indent="-171450" algn="just">
                    <a:buFont typeface="Wingdings" panose="05000000000000000000" pitchFamily="2" charset="2"/>
                    <a:buChar char="§"/>
                    <a:defRPr sz="12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lvl1pPr>
                </a:lstStyle>
                <a:p>
                  <a:pPr marL="0" indent="0">
                    <a:buNone/>
                  </a:pPr>
                  <a:r>
                    <a:rPr lang="en-US" dirty="0">
                      <a:solidFill>
                        <a:schemeClr val="bg1"/>
                      </a:solidFill>
                    </a:rPr>
                    <a:t>www.artive.com.bd</a:t>
                  </a:r>
                </a:p>
              </p:txBody>
            </p:sp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82AC1F37-94D8-5FDE-4B5B-9B8B659099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57200" y="9787734"/>
                  <a:ext cx="118872" cy="118872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54CE9E3-0E9A-DF15-5272-6EC00ED70953}"/>
                  </a:ext>
                </a:extLst>
              </p:cNvPr>
              <p:cNvGrpSpPr/>
              <p:nvPr/>
            </p:nvGrpSpPr>
            <p:grpSpPr>
              <a:xfrm>
                <a:off x="3110901" y="9737467"/>
                <a:ext cx="1559928" cy="184666"/>
                <a:chOff x="2096901" y="9737467"/>
                <a:chExt cx="1559928" cy="184666"/>
              </a:xfrm>
            </p:grpSpPr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F0F7A27-EE0D-96EF-4311-85F2A432E657}"/>
                    </a:ext>
                  </a:extLst>
                </p:cNvPr>
                <p:cNvSpPr txBox="1"/>
                <p:nvPr/>
              </p:nvSpPr>
              <p:spPr>
                <a:xfrm>
                  <a:off x="2313168" y="9737467"/>
                  <a:ext cx="1343661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marL="171450" indent="-171450" algn="just">
                    <a:buFont typeface="Wingdings" panose="05000000000000000000" pitchFamily="2" charset="2"/>
                    <a:buChar char="§"/>
                    <a:defRPr sz="12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lvl1pPr>
                </a:lstStyle>
                <a:p>
                  <a:pPr marL="0" indent="0">
                    <a:buNone/>
                  </a:pPr>
                  <a:r>
                    <a:rPr lang="en-US" dirty="0">
                      <a:solidFill>
                        <a:schemeClr val="bg1"/>
                      </a:solidFill>
                    </a:rPr>
                    <a:t>info@artive.com.bd</a:t>
                  </a:r>
                </a:p>
              </p:txBody>
            </p:sp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BED4C258-B246-6EAC-78AE-6F73AB7E2C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96901" y="9796780"/>
                  <a:ext cx="120701" cy="91440"/>
                </a:xfrm>
                <a:prstGeom prst="rect">
                  <a:avLst/>
                </a:prstGeom>
              </p:spPr>
            </p:pic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C9E932EE-AC5D-CC97-5042-DFE2816DBA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4955" y="9775037"/>
                <a:ext cx="95596" cy="137160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CE93DC-A330-8AA1-4713-9BECB180CC68}"/>
                </a:ext>
              </a:extLst>
            </p:cNvPr>
            <p:cNvSpPr txBox="1"/>
            <p:nvPr/>
          </p:nvSpPr>
          <p:spPr>
            <a:xfrm>
              <a:off x="613021" y="9737467"/>
              <a:ext cx="1343661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171450" indent="-171450" algn="just">
                <a:buFont typeface="Wingdings" panose="05000000000000000000" pitchFamily="2" charset="2"/>
                <a:buChar char="§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marL="0" indent="0">
                <a:buNone/>
              </a:pPr>
              <a:r>
                <a:rPr lang="en-US" dirty="0">
                  <a:solidFill>
                    <a:schemeClr val="bg1"/>
                  </a:solidFill>
                </a:rPr>
                <a:t>+88 02223374052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7641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6EEEBF1-5357-5553-A029-7FC0E6F98481}"/>
              </a:ext>
            </a:extLst>
          </p:cNvPr>
          <p:cNvGrpSpPr/>
          <p:nvPr/>
        </p:nvGrpSpPr>
        <p:grpSpPr>
          <a:xfrm>
            <a:off x="640081" y="1266113"/>
            <a:ext cx="6492237" cy="1893987"/>
            <a:chOff x="1776149" y="1246956"/>
            <a:chExt cx="6492237" cy="189398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21B145B-ABA4-4DA0-A71F-5C85CB5C6021}"/>
                </a:ext>
              </a:extLst>
            </p:cNvPr>
            <p:cNvSpPr/>
            <p:nvPr/>
          </p:nvSpPr>
          <p:spPr>
            <a:xfrm>
              <a:off x="1776149" y="1620590"/>
              <a:ext cx="3053250" cy="15203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9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Android 11, 8 GB RAM, 128GB ROM, 2.2 GHz CPU</a:t>
              </a: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9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High Power Speaker, 8-Microphone Array </a:t>
              </a: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9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1</a:t>
              </a:r>
              <a:r>
                <a:rPr lang="en-GB" sz="9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2 Million Wide-Angle Auto Framing &amp; Sound Tracking Camera</a:t>
              </a:r>
              <a:endParaRPr lang="en-US" sz="9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9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Mirror Back and Control Connected Laptop/PC over Wireless and Wired LAN</a:t>
              </a: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9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Write from connected SMART Devices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983A01-BA54-44DF-B404-C2515468B27F}"/>
                </a:ext>
              </a:extLst>
            </p:cNvPr>
            <p:cNvSpPr txBox="1"/>
            <p:nvPr/>
          </p:nvSpPr>
          <p:spPr>
            <a:xfrm>
              <a:off x="1821867" y="1246956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Bauhaus Lt BT" panose="04030405020B02020C03" pitchFamily="82" charset="0"/>
                </a:rPr>
                <a:t>Key Features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9AA832-A60D-9314-CD21-3EFDDAE1C3A4}"/>
                </a:ext>
              </a:extLst>
            </p:cNvPr>
            <p:cNvSpPr txBox="1"/>
            <p:nvPr/>
          </p:nvSpPr>
          <p:spPr>
            <a:xfrm>
              <a:off x="5105399" y="1620590"/>
              <a:ext cx="3162987" cy="1312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GB" sz="9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Sharing Documents over the Wireless &amp; Bluetooth</a:t>
              </a: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GB" sz="9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9-Screen Concurrent Display over the Wi-Fi</a:t>
              </a: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GB" sz="9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Dual Split Screen Support for Writing &amp; Presentation Concurrently</a:t>
              </a: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GB" sz="9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Handwriting to Auto Type</a:t>
              </a: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GB" sz="9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Video Conference using popular VC Software</a:t>
              </a:r>
            </a:p>
          </p:txBody>
        </p:sp>
      </p:grpSp>
      <p:pic>
        <p:nvPicPr>
          <p:cNvPr id="30" name="Graphic 29">
            <a:extLst>
              <a:ext uri="{FF2B5EF4-FFF2-40B4-BE49-F238E27FC236}">
                <a16:creationId xmlns:a16="http://schemas.microsoft.com/office/drawing/2014/main" id="{5874E36E-D4FD-7791-5AF0-804647388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476" y="3392573"/>
            <a:ext cx="5710257" cy="2244406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9C0A0B61-9CED-D972-54C8-A0ED267B655F}"/>
              </a:ext>
            </a:extLst>
          </p:cNvPr>
          <p:cNvGrpSpPr/>
          <p:nvPr/>
        </p:nvGrpSpPr>
        <p:grpSpPr>
          <a:xfrm>
            <a:off x="651635" y="6215325"/>
            <a:ext cx="6548829" cy="2074287"/>
            <a:chOff x="651635" y="7106051"/>
            <a:chExt cx="6548829" cy="2074287"/>
          </a:xfrm>
        </p:grpSpPr>
        <p:sp>
          <p:nvSpPr>
            <p:cNvPr id="31" name="文本框 1">
              <a:extLst>
                <a:ext uri="{FF2B5EF4-FFF2-40B4-BE49-F238E27FC236}">
                  <a16:creationId xmlns:a16="http://schemas.microsoft.com/office/drawing/2014/main" id="{42D04EE9-9DE1-72D0-505E-C6F9B33D0244}"/>
                </a:ext>
              </a:extLst>
            </p:cNvPr>
            <p:cNvSpPr txBox="1"/>
            <p:nvPr/>
          </p:nvSpPr>
          <p:spPr>
            <a:xfrm>
              <a:off x="651635" y="7106051"/>
              <a:ext cx="17363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latin typeface="华文细黑" panose="02010600040101010101" pitchFamily="2" charset="-122"/>
                  <a:ea typeface="华文细黑" panose="02010600040101010101" pitchFamily="2" charset="-122"/>
                  <a:cs typeface="Times New Roman" panose="02020603050405020304" pitchFamily="18" charset="0"/>
                </a:rPr>
                <a:t>01</a:t>
              </a:r>
              <a:r>
                <a:rPr lang="en-US" altLang="zh-CN" sz="10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 </a:t>
              </a:r>
              <a:r>
                <a:rPr lang="zh-CN" altLang="zh-CN" sz="10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Faster </a:t>
              </a:r>
              <a:r>
                <a:rPr lang="en-US" altLang="zh-CN" sz="10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R</a:t>
              </a:r>
              <a:r>
                <a:rPr lang="zh-CN" altLang="zh-CN" sz="10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esponse </a:t>
              </a:r>
              <a:r>
                <a:rPr lang="en-US" altLang="zh-CN" sz="10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T</a:t>
              </a:r>
              <a:r>
                <a:rPr lang="zh-CN" altLang="zh-CN" sz="10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ime</a:t>
              </a:r>
            </a:p>
          </p:txBody>
        </p:sp>
        <p:sp>
          <p:nvSpPr>
            <p:cNvPr id="32" name="文本框 2">
              <a:extLst>
                <a:ext uri="{FF2B5EF4-FFF2-40B4-BE49-F238E27FC236}">
                  <a16:creationId xmlns:a16="http://schemas.microsoft.com/office/drawing/2014/main" id="{DB3580FD-2023-FAEE-CB9B-7AC66F973D0C}"/>
                </a:ext>
              </a:extLst>
            </p:cNvPr>
            <p:cNvSpPr txBox="1"/>
            <p:nvPr/>
          </p:nvSpPr>
          <p:spPr>
            <a:xfrm>
              <a:off x="680489" y="7413828"/>
              <a:ext cx="15713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spcBef>
                  <a:spcPts val="1200"/>
                </a:spcBef>
                <a:buFont typeface="Wingdings" panose="05000000000000000000" pitchFamily="2" charset="2"/>
                <a:buChar char="§"/>
                <a:tabLst>
                  <a:tab pos="98425" algn="l"/>
                </a:tabLst>
              </a:pPr>
              <a:r>
                <a:rPr lang="en-US" sz="800" dirty="0">
                  <a:solidFill>
                    <a:srgbClr val="58595B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The system responds 10% faster than the previous versions</a:t>
              </a:r>
              <a:endParaRPr lang="en-US" altLang="zh-CN" sz="800" dirty="0">
                <a:solidFill>
                  <a:srgbClr val="58595B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cxnSp>
          <p:nvCxnSpPr>
            <p:cNvPr id="33" name="直接连接符 4">
              <a:extLst>
                <a:ext uri="{FF2B5EF4-FFF2-40B4-BE49-F238E27FC236}">
                  <a16:creationId xmlns:a16="http://schemas.microsoft.com/office/drawing/2014/main" id="{C88504BF-62B6-21D3-D03D-395668DFE868}"/>
                </a:ext>
              </a:extLst>
            </p:cNvPr>
            <p:cNvCxnSpPr/>
            <p:nvPr/>
          </p:nvCxnSpPr>
          <p:spPr>
            <a:xfrm>
              <a:off x="747164" y="7413828"/>
              <a:ext cx="8001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1">
              <a:extLst>
                <a:ext uri="{FF2B5EF4-FFF2-40B4-BE49-F238E27FC236}">
                  <a16:creationId xmlns:a16="http://schemas.microsoft.com/office/drawing/2014/main" id="{615EC06E-E558-F9C3-47C2-93F2E6105B3C}"/>
                </a:ext>
              </a:extLst>
            </p:cNvPr>
            <p:cNvSpPr txBox="1"/>
            <p:nvPr/>
          </p:nvSpPr>
          <p:spPr>
            <a:xfrm>
              <a:off x="2979869" y="7106051"/>
              <a:ext cx="15408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latin typeface="华文细黑" panose="02010600040101010101" pitchFamily="2" charset="-122"/>
                  <a:ea typeface="华文细黑" panose="02010600040101010101" pitchFamily="2" charset="-122"/>
                  <a:cs typeface="Times New Roman" panose="02020603050405020304" pitchFamily="18" charset="0"/>
                </a:rPr>
                <a:t>02</a:t>
              </a:r>
              <a:r>
                <a:rPr lang="en-US" altLang="zh-CN" sz="10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 L</a:t>
              </a:r>
              <a:r>
                <a:rPr lang="zh-CN" altLang="zh-CN" sz="10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ogical </a:t>
              </a:r>
              <a:r>
                <a:rPr lang="en-US" altLang="zh-CN" sz="10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O</a:t>
              </a:r>
              <a:r>
                <a:rPr lang="zh-CN" altLang="zh-CN" sz="10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peration</a:t>
              </a:r>
            </a:p>
          </p:txBody>
        </p:sp>
        <p:sp>
          <p:nvSpPr>
            <p:cNvPr id="35" name="文本框 2">
              <a:extLst>
                <a:ext uri="{FF2B5EF4-FFF2-40B4-BE49-F238E27FC236}">
                  <a16:creationId xmlns:a16="http://schemas.microsoft.com/office/drawing/2014/main" id="{2591BD64-26AD-9CD3-0C76-465100480A76}"/>
                </a:ext>
              </a:extLst>
            </p:cNvPr>
            <p:cNvSpPr txBox="1"/>
            <p:nvPr/>
          </p:nvSpPr>
          <p:spPr>
            <a:xfrm>
              <a:off x="3008723" y="7413828"/>
              <a:ext cx="15713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zh-CN" altLang="en-US" sz="800" dirty="0">
                  <a:solidFill>
                    <a:srgbClr val="58595B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Input, exit, writing, erasing, feedback</a:t>
              </a:r>
              <a:r>
                <a:rPr lang="en-US" altLang="zh-CN" sz="800" dirty="0">
                  <a:solidFill>
                    <a:srgbClr val="58595B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 are some of the</a:t>
              </a:r>
              <a:r>
                <a:rPr lang="zh-CN" altLang="en-US" sz="800" dirty="0">
                  <a:solidFill>
                    <a:srgbClr val="58595B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 operating tools </a:t>
              </a:r>
              <a:r>
                <a:rPr lang="en-US" altLang="zh-CN" sz="800" dirty="0">
                  <a:solidFill>
                    <a:srgbClr val="58595B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that provide</a:t>
              </a:r>
              <a:r>
                <a:rPr lang="zh-CN" altLang="en-US" sz="800" dirty="0">
                  <a:solidFill>
                    <a:srgbClr val="58595B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 smooth operation</a:t>
              </a:r>
            </a:p>
          </p:txBody>
        </p:sp>
        <p:cxnSp>
          <p:nvCxnSpPr>
            <p:cNvPr id="36" name="直接连接符 4">
              <a:extLst>
                <a:ext uri="{FF2B5EF4-FFF2-40B4-BE49-F238E27FC236}">
                  <a16:creationId xmlns:a16="http://schemas.microsoft.com/office/drawing/2014/main" id="{593F1AA8-0A62-C6EE-125C-806169F5E341}"/>
                </a:ext>
              </a:extLst>
            </p:cNvPr>
            <p:cNvCxnSpPr/>
            <p:nvPr/>
          </p:nvCxnSpPr>
          <p:spPr>
            <a:xfrm>
              <a:off x="3075398" y="7413828"/>
              <a:ext cx="8001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1">
              <a:extLst>
                <a:ext uri="{FF2B5EF4-FFF2-40B4-BE49-F238E27FC236}">
                  <a16:creationId xmlns:a16="http://schemas.microsoft.com/office/drawing/2014/main" id="{51509771-24B0-6B20-E938-580A15771DEC}"/>
                </a:ext>
              </a:extLst>
            </p:cNvPr>
            <p:cNvSpPr txBox="1"/>
            <p:nvPr/>
          </p:nvSpPr>
          <p:spPr>
            <a:xfrm>
              <a:off x="5021662" y="7106051"/>
              <a:ext cx="21788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latin typeface="华文细黑" panose="02010600040101010101" pitchFamily="2" charset="-122"/>
                  <a:ea typeface="华文细黑" panose="02010600040101010101" pitchFamily="2" charset="-122"/>
                  <a:cs typeface="Times New Roman" panose="02020603050405020304" pitchFamily="18" charset="0"/>
                </a:rPr>
                <a:t>03</a:t>
              </a:r>
              <a:r>
                <a:rPr lang="en-US" altLang="zh-CN" sz="10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 Animated</a:t>
              </a:r>
              <a:r>
                <a:rPr lang="zh-CN" altLang="zh-CN" sz="10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 </a:t>
              </a:r>
              <a:r>
                <a:rPr lang="en-US" altLang="zh-CN" sz="10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&amp;</a:t>
              </a:r>
              <a:r>
                <a:rPr lang="zh-CN" altLang="zh-CN" sz="10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 </a:t>
              </a:r>
              <a:r>
                <a:rPr lang="en-US" altLang="zh-CN" sz="10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Integrated</a:t>
              </a:r>
              <a:r>
                <a:rPr lang="zh-CN" altLang="zh-CN" sz="10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 </a:t>
              </a:r>
              <a:r>
                <a:rPr lang="en-US" altLang="zh-CN" sz="10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S</a:t>
              </a:r>
              <a:r>
                <a:rPr lang="zh-CN" altLang="zh-CN" sz="10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tyle</a:t>
              </a:r>
            </a:p>
          </p:txBody>
        </p:sp>
        <p:sp>
          <p:nvSpPr>
            <p:cNvPr id="38" name="文本框 2">
              <a:extLst>
                <a:ext uri="{FF2B5EF4-FFF2-40B4-BE49-F238E27FC236}">
                  <a16:creationId xmlns:a16="http://schemas.microsoft.com/office/drawing/2014/main" id="{0C4F3B5C-7305-6169-DC7E-BF01824C5FC3}"/>
                </a:ext>
              </a:extLst>
            </p:cNvPr>
            <p:cNvSpPr txBox="1"/>
            <p:nvPr/>
          </p:nvSpPr>
          <p:spPr>
            <a:xfrm>
              <a:off x="5050516" y="7413828"/>
              <a:ext cx="15713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altLang="zh-CN" sz="800" dirty="0">
                  <a:solidFill>
                    <a:srgbClr val="58595B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A </a:t>
              </a:r>
              <a:r>
                <a:rPr lang="zh-CN" altLang="en-US" sz="800" dirty="0">
                  <a:solidFill>
                    <a:srgbClr val="58595B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 translucent purple</a:t>
              </a:r>
              <a:r>
                <a:rPr lang="en-US" altLang="zh-CN" sz="800" dirty="0">
                  <a:solidFill>
                    <a:srgbClr val="58595B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 / blue / green interface delivers a</a:t>
              </a:r>
              <a:r>
                <a:rPr lang="zh-CN" altLang="en-US" sz="800" dirty="0">
                  <a:solidFill>
                    <a:srgbClr val="58595B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 calm and </a:t>
              </a:r>
              <a:r>
                <a:rPr lang="en-US" altLang="zh-CN" sz="800" dirty="0">
                  <a:solidFill>
                    <a:srgbClr val="58595B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an </a:t>
              </a:r>
              <a:r>
                <a:rPr lang="zh-CN" altLang="en-US" sz="800" dirty="0">
                  <a:solidFill>
                    <a:srgbClr val="58595B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attractive</a:t>
              </a:r>
              <a:r>
                <a:rPr lang="en-US" altLang="zh-CN" sz="800" dirty="0">
                  <a:solidFill>
                    <a:srgbClr val="58595B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 vibe making the</a:t>
              </a:r>
              <a:r>
                <a:rPr lang="zh-CN" altLang="en-US" sz="800" dirty="0">
                  <a:solidFill>
                    <a:srgbClr val="58595B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 human-computer interaction</a:t>
              </a:r>
              <a:r>
                <a:rPr lang="en-US" altLang="zh-CN" sz="800" dirty="0">
                  <a:solidFill>
                    <a:srgbClr val="58595B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 pleasant</a:t>
              </a:r>
              <a:endParaRPr lang="zh-CN" altLang="en-US" sz="800" dirty="0">
                <a:solidFill>
                  <a:srgbClr val="58595B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cxnSp>
          <p:nvCxnSpPr>
            <p:cNvPr id="39" name="直接连接符 4">
              <a:extLst>
                <a:ext uri="{FF2B5EF4-FFF2-40B4-BE49-F238E27FC236}">
                  <a16:creationId xmlns:a16="http://schemas.microsoft.com/office/drawing/2014/main" id="{379C923E-5049-0795-06F4-5DD6157B303A}"/>
                </a:ext>
              </a:extLst>
            </p:cNvPr>
            <p:cNvCxnSpPr/>
            <p:nvPr/>
          </p:nvCxnSpPr>
          <p:spPr>
            <a:xfrm>
              <a:off x="5117191" y="7413828"/>
              <a:ext cx="8001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1">
              <a:extLst>
                <a:ext uri="{FF2B5EF4-FFF2-40B4-BE49-F238E27FC236}">
                  <a16:creationId xmlns:a16="http://schemas.microsoft.com/office/drawing/2014/main" id="{7902F7FD-3B58-BFB8-D703-AC11D6C65EBC}"/>
                </a:ext>
              </a:extLst>
            </p:cNvPr>
            <p:cNvSpPr txBox="1"/>
            <p:nvPr/>
          </p:nvSpPr>
          <p:spPr>
            <a:xfrm>
              <a:off x="700321" y="8164675"/>
              <a:ext cx="18790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latin typeface="华文细黑" panose="02010600040101010101" pitchFamily="2" charset="-122"/>
                  <a:ea typeface="华文细黑" panose="02010600040101010101" pitchFamily="2" charset="-122"/>
                  <a:cs typeface="Times New Roman" panose="02020603050405020304" pitchFamily="18" charset="0"/>
                </a:rPr>
                <a:t>04</a:t>
              </a:r>
              <a:r>
                <a:rPr lang="en-US" altLang="zh-CN" sz="10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 Elegant V</a:t>
              </a:r>
              <a:r>
                <a:rPr lang="zh-CN" altLang="zh-CN" sz="10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isual </a:t>
              </a:r>
              <a:r>
                <a:rPr lang="en-US" altLang="zh-CN" sz="10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I</a:t>
              </a:r>
              <a:r>
                <a:rPr lang="zh-CN" altLang="zh-CN" sz="10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nterface</a:t>
              </a:r>
            </a:p>
          </p:txBody>
        </p:sp>
        <p:sp>
          <p:nvSpPr>
            <p:cNvPr id="41" name="文本框 2">
              <a:extLst>
                <a:ext uri="{FF2B5EF4-FFF2-40B4-BE49-F238E27FC236}">
                  <a16:creationId xmlns:a16="http://schemas.microsoft.com/office/drawing/2014/main" id="{3317392E-5A49-9D40-D684-093537F17D70}"/>
                </a:ext>
              </a:extLst>
            </p:cNvPr>
            <p:cNvSpPr txBox="1"/>
            <p:nvPr/>
          </p:nvSpPr>
          <p:spPr>
            <a:xfrm>
              <a:off x="729175" y="8472452"/>
              <a:ext cx="15713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altLang="zh-CN" sz="800" dirty="0">
                  <a:solidFill>
                    <a:srgbClr val="58595B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C</a:t>
              </a:r>
              <a:r>
                <a:rPr lang="zh-CN" altLang="en-US" sz="800" dirty="0">
                  <a:solidFill>
                    <a:srgbClr val="58595B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ontrols, floating layers, buttons</a:t>
              </a:r>
              <a:r>
                <a:rPr lang="en-US" altLang="zh-CN" sz="800" dirty="0">
                  <a:solidFill>
                    <a:srgbClr val="58595B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zh-CN" altLang="en-US" sz="800" dirty="0">
                  <a:solidFill>
                    <a:srgbClr val="58595B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are guided by purple and blue. </a:t>
              </a:r>
              <a:r>
                <a:rPr lang="en-US" altLang="zh-CN" sz="800" dirty="0">
                  <a:solidFill>
                    <a:srgbClr val="58595B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</a:t>
              </a:r>
              <a:r>
                <a:rPr lang="zh-CN" altLang="en-US" sz="800" dirty="0">
                  <a:solidFill>
                    <a:srgbClr val="58595B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con</a:t>
              </a:r>
              <a:r>
                <a:rPr lang="en-US" altLang="zh-CN" sz="800" dirty="0">
                  <a:solidFill>
                    <a:srgbClr val="58595B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</a:t>
              </a:r>
              <a:r>
                <a:rPr lang="zh-CN" altLang="en-US" sz="800" dirty="0">
                  <a:solidFill>
                    <a:srgbClr val="58595B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 and control shapes are normalized.</a:t>
              </a:r>
            </a:p>
          </p:txBody>
        </p:sp>
        <p:cxnSp>
          <p:nvCxnSpPr>
            <p:cNvPr id="42" name="直接连接符 4">
              <a:extLst>
                <a:ext uri="{FF2B5EF4-FFF2-40B4-BE49-F238E27FC236}">
                  <a16:creationId xmlns:a16="http://schemas.microsoft.com/office/drawing/2014/main" id="{780DBC62-0110-7837-FF0C-70CB90A43DF9}"/>
                </a:ext>
              </a:extLst>
            </p:cNvPr>
            <p:cNvCxnSpPr/>
            <p:nvPr/>
          </p:nvCxnSpPr>
          <p:spPr>
            <a:xfrm>
              <a:off x="795850" y="8472452"/>
              <a:ext cx="8001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1">
              <a:extLst>
                <a:ext uri="{FF2B5EF4-FFF2-40B4-BE49-F238E27FC236}">
                  <a16:creationId xmlns:a16="http://schemas.microsoft.com/office/drawing/2014/main" id="{BA6E8C1B-9F90-1F57-0382-B786C63E305D}"/>
                </a:ext>
              </a:extLst>
            </p:cNvPr>
            <p:cNvSpPr txBox="1"/>
            <p:nvPr/>
          </p:nvSpPr>
          <p:spPr>
            <a:xfrm>
              <a:off x="2979869" y="8175823"/>
              <a:ext cx="17716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latin typeface="华文细黑" panose="02010600040101010101" pitchFamily="2" charset="-122"/>
                  <a:ea typeface="华文细黑" panose="02010600040101010101" pitchFamily="2" charset="-122"/>
                  <a:cs typeface="Times New Roman" panose="02020603050405020304" pitchFamily="18" charset="0"/>
                </a:rPr>
                <a:t>05</a:t>
              </a:r>
              <a:r>
                <a:rPr lang="en-US" altLang="zh-CN" sz="10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 Concise and Focused</a:t>
              </a:r>
              <a:endParaRPr lang="zh-CN" altLang="zh-CN" sz="10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4" name="文本框 2">
              <a:extLst>
                <a:ext uri="{FF2B5EF4-FFF2-40B4-BE49-F238E27FC236}">
                  <a16:creationId xmlns:a16="http://schemas.microsoft.com/office/drawing/2014/main" id="{D970034C-8B4B-84A1-A9BF-31E6E6B3A069}"/>
                </a:ext>
              </a:extLst>
            </p:cNvPr>
            <p:cNvSpPr txBox="1"/>
            <p:nvPr/>
          </p:nvSpPr>
          <p:spPr>
            <a:xfrm>
              <a:off x="3008723" y="8483600"/>
              <a:ext cx="15713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altLang="zh-CN" sz="800" dirty="0">
                  <a:solidFill>
                    <a:srgbClr val="58595B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Interface content is clear. Integrate familiar content into the interface. Get rid of all the clutter.</a:t>
              </a:r>
            </a:p>
          </p:txBody>
        </p:sp>
        <p:cxnSp>
          <p:nvCxnSpPr>
            <p:cNvPr id="45" name="直接连接符 4">
              <a:extLst>
                <a:ext uri="{FF2B5EF4-FFF2-40B4-BE49-F238E27FC236}">
                  <a16:creationId xmlns:a16="http://schemas.microsoft.com/office/drawing/2014/main" id="{D43C19C6-C50D-0434-2425-54636978676F}"/>
                </a:ext>
              </a:extLst>
            </p:cNvPr>
            <p:cNvCxnSpPr/>
            <p:nvPr/>
          </p:nvCxnSpPr>
          <p:spPr>
            <a:xfrm>
              <a:off x="3075398" y="8483600"/>
              <a:ext cx="8001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1">
              <a:extLst>
                <a:ext uri="{FF2B5EF4-FFF2-40B4-BE49-F238E27FC236}">
                  <a16:creationId xmlns:a16="http://schemas.microsoft.com/office/drawing/2014/main" id="{800F86B7-3E06-68D3-4333-626A5B166B5C}"/>
                </a:ext>
              </a:extLst>
            </p:cNvPr>
            <p:cNvSpPr txBox="1"/>
            <p:nvPr/>
          </p:nvSpPr>
          <p:spPr>
            <a:xfrm>
              <a:off x="5021662" y="8175823"/>
              <a:ext cx="1986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latin typeface="华文细黑" panose="02010600040101010101" pitchFamily="2" charset="-122"/>
                  <a:ea typeface="华文细黑" panose="02010600040101010101" pitchFamily="2" charset="-122"/>
                  <a:cs typeface="Times New Roman" panose="02020603050405020304" pitchFamily="18" charset="0"/>
                </a:rPr>
                <a:t>06</a:t>
              </a:r>
              <a:r>
                <a:rPr lang="en-US" altLang="zh-CN" sz="10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 Online Software Upgrade</a:t>
              </a:r>
              <a:endParaRPr lang="zh-CN" altLang="zh-CN" sz="10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7" name="文本框 2">
              <a:extLst>
                <a:ext uri="{FF2B5EF4-FFF2-40B4-BE49-F238E27FC236}">
                  <a16:creationId xmlns:a16="http://schemas.microsoft.com/office/drawing/2014/main" id="{5E6506BE-D3BD-399E-E9FD-A88D4B4CDC38}"/>
                </a:ext>
              </a:extLst>
            </p:cNvPr>
            <p:cNvSpPr txBox="1"/>
            <p:nvPr/>
          </p:nvSpPr>
          <p:spPr>
            <a:xfrm>
              <a:off x="5050516" y="8483600"/>
              <a:ext cx="15713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altLang="zh-CN" sz="800" dirty="0">
                  <a:solidFill>
                    <a:srgbClr val="58595B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O</a:t>
              </a:r>
              <a:r>
                <a:rPr lang="zh-CN" altLang="en-US" sz="800" dirty="0">
                  <a:solidFill>
                    <a:srgbClr val="58595B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nline software upgrade</a:t>
              </a:r>
              <a:r>
                <a:rPr lang="en-US" altLang="zh-CN" sz="800" dirty="0">
                  <a:solidFill>
                    <a:srgbClr val="58595B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s ensure the</a:t>
              </a:r>
              <a:r>
                <a:rPr lang="zh-CN" altLang="en-US" sz="800" dirty="0">
                  <a:solidFill>
                    <a:srgbClr val="58595B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 optimization and </a:t>
              </a:r>
              <a:r>
                <a:rPr lang="en-US" altLang="zh-CN" sz="800" dirty="0">
                  <a:solidFill>
                    <a:srgbClr val="58595B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 provide </a:t>
              </a:r>
              <a:r>
                <a:rPr lang="zh-CN" altLang="en-US" sz="800" dirty="0">
                  <a:solidFill>
                    <a:srgbClr val="58595B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the latest operational experience</a:t>
              </a:r>
            </a:p>
          </p:txBody>
        </p:sp>
        <p:cxnSp>
          <p:nvCxnSpPr>
            <p:cNvPr id="48" name="直接连接符 4">
              <a:extLst>
                <a:ext uri="{FF2B5EF4-FFF2-40B4-BE49-F238E27FC236}">
                  <a16:creationId xmlns:a16="http://schemas.microsoft.com/office/drawing/2014/main" id="{369B2D19-47A0-B507-2BBB-93A38E2ECD5A}"/>
                </a:ext>
              </a:extLst>
            </p:cNvPr>
            <p:cNvCxnSpPr/>
            <p:nvPr/>
          </p:nvCxnSpPr>
          <p:spPr>
            <a:xfrm>
              <a:off x="5117191" y="8483600"/>
              <a:ext cx="8001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CC312A5-49F8-D88F-3714-3EEFD24BF0FA}"/>
              </a:ext>
            </a:extLst>
          </p:cNvPr>
          <p:cNvGrpSpPr/>
          <p:nvPr/>
        </p:nvGrpSpPr>
        <p:grpSpPr>
          <a:xfrm>
            <a:off x="0" y="337052"/>
            <a:ext cx="7772400" cy="9721348"/>
            <a:chOff x="0" y="337052"/>
            <a:chExt cx="7772400" cy="9721348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8B5DEE6-501D-F21C-5A26-9F8C13609147}"/>
                </a:ext>
              </a:extLst>
            </p:cNvPr>
            <p:cNvGrpSpPr/>
            <p:nvPr/>
          </p:nvGrpSpPr>
          <p:grpSpPr>
            <a:xfrm>
              <a:off x="0" y="9601200"/>
              <a:ext cx="7772400" cy="457200"/>
              <a:chOff x="0" y="9601200"/>
              <a:chExt cx="7772400" cy="4572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47C6D3EF-E906-156A-46D7-D3A19B6C94AE}"/>
                  </a:ext>
                </a:extLst>
              </p:cNvPr>
              <p:cNvGrpSpPr/>
              <p:nvPr/>
            </p:nvGrpSpPr>
            <p:grpSpPr>
              <a:xfrm>
                <a:off x="0" y="9601200"/>
                <a:ext cx="7772400" cy="457200"/>
                <a:chOff x="0" y="9601200"/>
                <a:chExt cx="7772400" cy="457200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A70249C2-281E-1D7A-078A-228BAED8234C}"/>
                    </a:ext>
                  </a:extLst>
                </p:cNvPr>
                <p:cNvSpPr/>
                <p:nvPr/>
              </p:nvSpPr>
              <p:spPr>
                <a:xfrm>
                  <a:off x="0" y="9601200"/>
                  <a:ext cx="7772400" cy="457200"/>
                </a:xfrm>
                <a:prstGeom prst="rect">
                  <a:avLst/>
                </a:prstGeom>
                <a:solidFill>
                  <a:srgbClr val="1BE5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B35F45A6-2FD0-6A46-B962-D0CAA7A4DDA0}"/>
                    </a:ext>
                  </a:extLst>
                </p:cNvPr>
                <p:cNvGrpSpPr/>
                <p:nvPr/>
              </p:nvGrpSpPr>
              <p:grpSpPr>
                <a:xfrm>
                  <a:off x="5716409" y="9737467"/>
                  <a:ext cx="1530351" cy="184666"/>
                  <a:chOff x="457200" y="9737467"/>
                  <a:chExt cx="1530351" cy="184666"/>
                </a:xfrm>
              </p:grpSpPr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A1BB09CA-C1E9-7528-7E3C-23AAC968A673}"/>
                      </a:ext>
                    </a:extLst>
                  </p:cNvPr>
                  <p:cNvSpPr txBox="1"/>
                  <p:nvPr/>
                </p:nvSpPr>
                <p:spPr>
                  <a:xfrm>
                    <a:off x="643891" y="9737467"/>
                    <a:ext cx="1343660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spAutoFit/>
                  </a:bodyPr>
                  <a:lstStyle>
                    <a:defPPr>
                      <a:defRPr lang="en-US"/>
                    </a:defPPr>
                    <a:lvl1pPr marL="171450" indent="-171450" algn="just">
                      <a:buFont typeface="Wingdings" panose="05000000000000000000" pitchFamily="2" charset="2"/>
                      <a:buChar char="§"/>
                      <a:defRPr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defRPr>
                    </a:lvl1pPr>
                  </a:lstStyle>
                  <a:p>
                    <a:pPr marL="0" indent="0">
                      <a:buNone/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www.artive.com.bd</a:t>
                    </a:r>
                  </a:p>
                </p:txBody>
              </p:sp>
              <p:pic>
                <p:nvPicPr>
                  <p:cNvPr id="86" name="Picture 85">
                    <a:extLst>
                      <a:ext uri="{FF2B5EF4-FFF2-40B4-BE49-F238E27FC236}">
                        <a16:creationId xmlns:a16="http://schemas.microsoft.com/office/drawing/2014/main" id="{72E961BF-B824-168D-924E-A93E6819314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457200" y="9787734"/>
                    <a:ext cx="118872" cy="11887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A5FFA231-ED69-0BC5-79D4-B94616B8D59A}"/>
                    </a:ext>
                  </a:extLst>
                </p:cNvPr>
                <p:cNvGrpSpPr/>
                <p:nvPr/>
              </p:nvGrpSpPr>
              <p:grpSpPr>
                <a:xfrm>
                  <a:off x="3110901" y="9737467"/>
                  <a:ext cx="1559928" cy="184666"/>
                  <a:chOff x="2096901" y="9737467"/>
                  <a:chExt cx="1559928" cy="184666"/>
                </a:xfrm>
              </p:grpSpPr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FD2DB0DA-3180-8770-7731-3D208FEA2279}"/>
                      </a:ext>
                    </a:extLst>
                  </p:cNvPr>
                  <p:cNvSpPr txBox="1"/>
                  <p:nvPr/>
                </p:nvSpPr>
                <p:spPr>
                  <a:xfrm>
                    <a:off x="2313168" y="9737467"/>
                    <a:ext cx="1343661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spAutoFit/>
                  </a:bodyPr>
                  <a:lstStyle>
                    <a:defPPr>
                      <a:defRPr lang="en-US"/>
                    </a:defPPr>
                    <a:lvl1pPr marL="171450" indent="-171450" algn="just">
                      <a:buFont typeface="Wingdings" panose="05000000000000000000" pitchFamily="2" charset="2"/>
                      <a:buChar char="§"/>
                      <a:defRPr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defRPr>
                    </a:lvl1pPr>
                  </a:lstStyle>
                  <a:p>
                    <a:pPr marL="0" indent="0">
                      <a:buNone/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info@artive.com.bd</a:t>
                    </a:r>
                  </a:p>
                </p:txBody>
              </p:sp>
              <p:pic>
                <p:nvPicPr>
                  <p:cNvPr id="84" name="Picture 83">
                    <a:extLst>
                      <a:ext uri="{FF2B5EF4-FFF2-40B4-BE49-F238E27FC236}">
                        <a16:creationId xmlns:a16="http://schemas.microsoft.com/office/drawing/2014/main" id="{EACC1BA1-E4A4-3321-EC04-B34AF5DF5F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096901" y="9796780"/>
                    <a:ext cx="120701" cy="9144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7D86E4F9-C7AA-CBD7-6B0F-93A075B051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4955" y="9775037"/>
                  <a:ext cx="95596" cy="137160"/>
                </a:xfrm>
                <a:prstGeom prst="rect">
                  <a:avLst/>
                </a:prstGeom>
              </p:spPr>
            </p:pic>
          </p:grp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E159503-2DBB-3078-0F45-888F26D4DA73}"/>
                  </a:ext>
                </a:extLst>
              </p:cNvPr>
              <p:cNvSpPr txBox="1"/>
              <p:nvPr/>
            </p:nvSpPr>
            <p:spPr>
              <a:xfrm>
                <a:off x="613021" y="9737467"/>
                <a:ext cx="134366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171450" indent="-171450" algn="just">
                  <a:buFont typeface="Wingdings" panose="05000000000000000000" pitchFamily="2" charset="2"/>
                  <a:buChar char="§"/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+88 02223374052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35AF4563-5151-306A-37D5-4BBC5C158F89}"/>
                </a:ext>
              </a:extLst>
            </p:cNvPr>
            <p:cNvGrpSpPr/>
            <p:nvPr/>
          </p:nvGrpSpPr>
          <p:grpSpPr>
            <a:xfrm>
              <a:off x="703499" y="337052"/>
              <a:ext cx="1811101" cy="718805"/>
              <a:chOff x="4911546" y="628297"/>
              <a:chExt cx="1609725" cy="638881"/>
            </a:xfrm>
          </p:grpSpPr>
          <p:pic>
            <p:nvPicPr>
              <p:cNvPr id="75" name="Graphic 74">
                <a:extLst>
                  <a:ext uri="{FF2B5EF4-FFF2-40B4-BE49-F238E27FC236}">
                    <a16:creationId xmlns:a16="http://schemas.microsoft.com/office/drawing/2014/main" id="{0795A692-17C2-EAE2-C896-F1FEC47EE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911546" y="628297"/>
                <a:ext cx="1609725" cy="409575"/>
              </a:xfrm>
              <a:prstGeom prst="rect">
                <a:avLst/>
              </a:prstGeom>
            </p:spPr>
          </p:pic>
          <p:pic>
            <p:nvPicPr>
              <p:cNvPr id="76" name="Graphic 75">
                <a:extLst>
                  <a:ext uri="{FF2B5EF4-FFF2-40B4-BE49-F238E27FC236}">
                    <a16:creationId xmlns:a16="http://schemas.microsoft.com/office/drawing/2014/main" id="{C3B7B833-2D16-DC5D-B8F5-37EC721375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911546" y="1095728"/>
                <a:ext cx="1609725" cy="1714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8866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31F901-38F5-0A37-CD37-0B609C407712}"/>
              </a:ext>
            </a:extLst>
          </p:cNvPr>
          <p:cNvSpPr/>
          <p:nvPr/>
        </p:nvSpPr>
        <p:spPr>
          <a:xfrm>
            <a:off x="640079" y="1752600"/>
            <a:ext cx="6492241" cy="256090"/>
          </a:xfrm>
          <a:prstGeom prst="rect">
            <a:avLst/>
          </a:prstGeom>
          <a:solidFill>
            <a:srgbClr val="1BE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AF18CC-A8C3-0C14-3E38-6EFF20F00BB4}"/>
              </a:ext>
            </a:extLst>
          </p:cNvPr>
          <p:cNvSpPr txBox="1"/>
          <p:nvPr/>
        </p:nvSpPr>
        <p:spPr>
          <a:xfrm>
            <a:off x="685799" y="1266113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auhaus Lt BT" panose="04030405020B02020C03" pitchFamily="82" charset="0"/>
              </a:rPr>
              <a:t>Specifications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D02AD4F-F2AA-598D-DE0B-640D70911A4D}"/>
              </a:ext>
            </a:extLst>
          </p:cNvPr>
          <p:cNvGrpSpPr/>
          <p:nvPr/>
        </p:nvGrpSpPr>
        <p:grpSpPr>
          <a:xfrm>
            <a:off x="0" y="337052"/>
            <a:ext cx="7772400" cy="9721348"/>
            <a:chOff x="0" y="337052"/>
            <a:chExt cx="7772400" cy="9721348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821299D-C9B7-1E34-8EDD-6D7659D21C0E}"/>
                </a:ext>
              </a:extLst>
            </p:cNvPr>
            <p:cNvGrpSpPr/>
            <p:nvPr/>
          </p:nvGrpSpPr>
          <p:grpSpPr>
            <a:xfrm>
              <a:off x="0" y="9601200"/>
              <a:ext cx="7772400" cy="457200"/>
              <a:chOff x="0" y="9601200"/>
              <a:chExt cx="7772400" cy="457200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B10C980B-5606-9A89-FF85-F1B9E9CFEED5}"/>
                  </a:ext>
                </a:extLst>
              </p:cNvPr>
              <p:cNvGrpSpPr/>
              <p:nvPr/>
            </p:nvGrpSpPr>
            <p:grpSpPr>
              <a:xfrm>
                <a:off x="0" y="9601200"/>
                <a:ext cx="7772400" cy="457200"/>
                <a:chOff x="0" y="9601200"/>
                <a:chExt cx="7772400" cy="457200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BCFFC85-1B30-8598-C1F2-EFCFBE1F993A}"/>
                    </a:ext>
                  </a:extLst>
                </p:cNvPr>
                <p:cNvSpPr/>
                <p:nvPr/>
              </p:nvSpPr>
              <p:spPr>
                <a:xfrm>
                  <a:off x="0" y="9601200"/>
                  <a:ext cx="7772400" cy="457200"/>
                </a:xfrm>
                <a:prstGeom prst="rect">
                  <a:avLst/>
                </a:prstGeom>
                <a:solidFill>
                  <a:srgbClr val="1BE5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217EC346-45CE-0897-2B87-2A0305B57053}"/>
                    </a:ext>
                  </a:extLst>
                </p:cNvPr>
                <p:cNvGrpSpPr/>
                <p:nvPr/>
              </p:nvGrpSpPr>
              <p:grpSpPr>
                <a:xfrm>
                  <a:off x="5716409" y="9737467"/>
                  <a:ext cx="1530351" cy="184666"/>
                  <a:chOff x="457200" y="9737467"/>
                  <a:chExt cx="1530351" cy="184666"/>
                </a:xfrm>
              </p:grpSpPr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8AF4B7B4-219F-1FED-3712-22EC549939C3}"/>
                      </a:ext>
                    </a:extLst>
                  </p:cNvPr>
                  <p:cNvSpPr txBox="1"/>
                  <p:nvPr/>
                </p:nvSpPr>
                <p:spPr>
                  <a:xfrm>
                    <a:off x="643891" y="9737467"/>
                    <a:ext cx="1343660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spAutoFit/>
                  </a:bodyPr>
                  <a:lstStyle>
                    <a:defPPr>
                      <a:defRPr lang="en-US"/>
                    </a:defPPr>
                    <a:lvl1pPr marL="171450" indent="-171450" algn="just">
                      <a:buFont typeface="Wingdings" panose="05000000000000000000" pitchFamily="2" charset="2"/>
                      <a:buChar char="§"/>
                      <a:defRPr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defRPr>
                    </a:lvl1pPr>
                  </a:lstStyle>
                  <a:p>
                    <a:pPr marL="0" indent="0">
                      <a:buNone/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www.artive.com.bd</a:t>
                    </a:r>
                  </a:p>
                </p:txBody>
              </p:sp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1C6DC932-D503-4BBA-A1DD-2CEBA3A4A3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457200" y="9787734"/>
                    <a:ext cx="118872" cy="11887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F1081F37-23FA-5FF2-940C-C0CA110E3CD8}"/>
                    </a:ext>
                  </a:extLst>
                </p:cNvPr>
                <p:cNvGrpSpPr/>
                <p:nvPr/>
              </p:nvGrpSpPr>
              <p:grpSpPr>
                <a:xfrm>
                  <a:off x="3110901" y="9737467"/>
                  <a:ext cx="1559928" cy="184666"/>
                  <a:chOff x="2096901" y="9737467"/>
                  <a:chExt cx="1559928" cy="184666"/>
                </a:xfrm>
              </p:grpSpPr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24D4C384-E4CF-0E07-81BF-2582DE75FE4D}"/>
                      </a:ext>
                    </a:extLst>
                  </p:cNvPr>
                  <p:cNvSpPr txBox="1"/>
                  <p:nvPr/>
                </p:nvSpPr>
                <p:spPr>
                  <a:xfrm>
                    <a:off x="2313168" y="9737467"/>
                    <a:ext cx="1343661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spAutoFit/>
                  </a:bodyPr>
                  <a:lstStyle>
                    <a:defPPr>
                      <a:defRPr lang="en-US"/>
                    </a:defPPr>
                    <a:lvl1pPr marL="171450" indent="-171450" algn="just">
                      <a:buFont typeface="Wingdings" panose="05000000000000000000" pitchFamily="2" charset="2"/>
                      <a:buChar char="§"/>
                      <a:defRPr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defRPr>
                    </a:lvl1pPr>
                  </a:lstStyle>
                  <a:p>
                    <a:pPr marL="0" indent="0">
                      <a:buNone/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info@artive.com.bd</a:t>
                    </a:r>
                  </a:p>
                </p:txBody>
              </p:sp>
              <p:pic>
                <p:nvPicPr>
                  <p:cNvPr id="15" name="Picture 14">
                    <a:extLst>
                      <a:ext uri="{FF2B5EF4-FFF2-40B4-BE49-F238E27FC236}">
                        <a16:creationId xmlns:a16="http://schemas.microsoft.com/office/drawing/2014/main" id="{17E467EC-C2FD-31F1-A16E-6AA156576DA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096901" y="9796780"/>
                    <a:ext cx="120701" cy="9144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250CAE99-4E31-DA34-2D4B-6C64B15BDA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4955" y="9775037"/>
                  <a:ext cx="95596" cy="137160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E315A8-12BF-AA3E-DE97-ED36157E9C2B}"/>
                  </a:ext>
                </a:extLst>
              </p:cNvPr>
              <p:cNvSpPr txBox="1"/>
              <p:nvPr/>
            </p:nvSpPr>
            <p:spPr>
              <a:xfrm>
                <a:off x="613021" y="9737467"/>
                <a:ext cx="134366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171450" indent="-171450" algn="just">
                  <a:buFont typeface="Wingdings" panose="05000000000000000000" pitchFamily="2" charset="2"/>
                  <a:buChar char="§"/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+88 02223374052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063E6BF-6B86-628E-1BD6-F18E5C985209}"/>
                </a:ext>
              </a:extLst>
            </p:cNvPr>
            <p:cNvGrpSpPr/>
            <p:nvPr/>
          </p:nvGrpSpPr>
          <p:grpSpPr>
            <a:xfrm>
              <a:off x="703499" y="337052"/>
              <a:ext cx="1811101" cy="718805"/>
              <a:chOff x="4911546" y="628297"/>
              <a:chExt cx="1609725" cy="638881"/>
            </a:xfrm>
          </p:grpSpPr>
          <p:pic>
            <p:nvPicPr>
              <p:cNvPr id="37" name="Graphic 36">
                <a:extLst>
                  <a:ext uri="{FF2B5EF4-FFF2-40B4-BE49-F238E27FC236}">
                    <a16:creationId xmlns:a16="http://schemas.microsoft.com/office/drawing/2014/main" id="{412D8ABA-DF00-5BE4-4E40-1A552A38B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911546" y="628297"/>
                <a:ext cx="1609725" cy="409575"/>
              </a:xfrm>
              <a:prstGeom prst="rect">
                <a:avLst/>
              </a:prstGeom>
            </p:spPr>
          </p:pic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3E506767-6636-2FEA-2124-6854CE9D8C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911546" y="1095728"/>
                <a:ext cx="1609725" cy="171450"/>
              </a:xfrm>
              <a:prstGeom prst="rect">
                <a:avLst/>
              </a:prstGeom>
            </p:spPr>
          </p:pic>
        </p:grp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F92033A-1DA1-DF53-9B05-51A2F1C8E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47609"/>
              </p:ext>
            </p:extLst>
          </p:nvPr>
        </p:nvGraphicFramePr>
        <p:xfrm>
          <a:off x="640078" y="1750060"/>
          <a:ext cx="6492240" cy="73914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52280">
                  <a:extLst>
                    <a:ext uri="{9D8B030D-6E8A-4147-A177-3AD203B41FA5}">
                      <a16:colId xmlns:a16="http://schemas.microsoft.com/office/drawing/2014/main" val="574692156"/>
                    </a:ext>
                  </a:extLst>
                </a:gridCol>
                <a:gridCol w="1552280">
                  <a:extLst>
                    <a:ext uri="{9D8B030D-6E8A-4147-A177-3AD203B41FA5}">
                      <a16:colId xmlns:a16="http://schemas.microsoft.com/office/drawing/2014/main" val="2224932349"/>
                    </a:ext>
                  </a:extLst>
                </a:gridCol>
                <a:gridCol w="1669433">
                  <a:extLst>
                    <a:ext uri="{9D8B030D-6E8A-4147-A177-3AD203B41FA5}">
                      <a16:colId xmlns:a16="http://schemas.microsoft.com/office/drawing/2014/main" val="3591837973"/>
                    </a:ext>
                  </a:extLst>
                </a:gridCol>
                <a:gridCol w="1718247">
                  <a:extLst>
                    <a:ext uri="{9D8B030D-6E8A-4147-A177-3AD203B41FA5}">
                      <a16:colId xmlns:a16="http://schemas.microsoft.com/office/drawing/2014/main" val="2075245823"/>
                    </a:ext>
                  </a:extLst>
                </a:gridCol>
              </a:tblGrid>
              <a:tr h="18968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FEATURES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ATL-11D2100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ATL-11D2110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962186"/>
                  </a:ext>
                </a:extLst>
              </a:tr>
              <a:tr h="189684"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Display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Size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100″ LED Backlight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110″ LED Backlight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146126"/>
                  </a:ext>
                </a:extLst>
              </a:tr>
              <a:tr h="189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Active Area (mm)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2158.8(H) * 1214.3(V)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2436.48 (H) * 1370.52 (V)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679729"/>
                  </a:ext>
                </a:extLst>
              </a:tr>
              <a:tr h="189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Pixel Pitch (mm)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0. 5622 × 0.5622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0.2115 x 0.6345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442155"/>
                  </a:ext>
                </a:extLst>
              </a:tr>
              <a:tr h="189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Bezel Color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Aluminum Frame Gray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022664"/>
                  </a:ext>
                </a:extLst>
              </a:tr>
              <a:tr h="189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Back Light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Direct Type LED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468065"/>
                  </a:ext>
                </a:extLst>
              </a:tr>
              <a:tr h="189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Resolution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3840*2160 /60hz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048410"/>
                  </a:ext>
                </a:extLst>
              </a:tr>
              <a:tr h="189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Aspect Ratio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16:09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536872"/>
                  </a:ext>
                </a:extLst>
              </a:tr>
              <a:tr h="189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Contrast Ratio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1200:1 (Typ.)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12058"/>
                  </a:ext>
                </a:extLst>
              </a:tr>
              <a:tr h="189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Dynamic Contrast Ratio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4000:1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67727"/>
                  </a:ext>
                </a:extLst>
              </a:tr>
              <a:tr h="189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Colors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1.07 Billion Colors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731616"/>
                  </a:ext>
                </a:extLst>
              </a:tr>
              <a:tr h="189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Brightness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450cd/m2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557573"/>
                  </a:ext>
                </a:extLst>
              </a:tr>
              <a:tr h="189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Viewing Angle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178°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031052"/>
                  </a:ext>
                </a:extLst>
              </a:tr>
              <a:tr h="189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Glass Hardness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Mohs-7 Level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711196"/>
                  </a:ext>
                </a:extLst>
              </a:tr>
              <a:tr h="189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Screen Surface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Anti-Glare Glass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560671"/>
                  </a:ext>
                </a:extLst>
              </a:tr>
              <a:tr h="189684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Panel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Touch Technology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IR Touch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439327"/>
                  </a:ext>
                </a:extLst>
              </a:tr>
              <a:tr h="189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Multi Touch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20 Points in Windows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818055"/>
                  </a:ext>
                </a:extLst>
              </a:tr>
              <a:tr h="189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Multi Writing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20 Points in Android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958043"/>
                  </a:ext>
                </a:extLst>
              </a:tr>
              <a:tr h="189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Auto-Calibrate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671305"/>
                  </a:ext>
                </a:extLst>
              </a:tr>
              <a:tr h="189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Anti-Light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259910"/>
                  </a:ext>
                </a:extLst>
              </a:tr>
              <a:tr h="189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Minimum Object Size (mm)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524640"/>
                  </a:ext>
                </a:extLst>
              </a:tr>
              <a:tr h="189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Touch Precision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mm (Over 90% Area)</a:t>
                      </a:r>
                      <a:endParaRPr lang="en-GB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897306"/>
                  </a:ext>
                </a:extLst>
              </a:tr>
              <a:tr h="189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Response Time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&lt;8 ms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646601"/>
                  </a:ext>
                </a:extLst>
              </a:tr>
              <a:tr h="189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System Support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Windows 7/8/10/11; Android; Mac; Linux; Chrome OS</a:t>
                      </a:r>
                      <a:endParaRPr lang="en-GB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432418"/>
                  </a:ext>
                </a:extLst>
              </a:tr>
              <a:tr h="18968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Front Interface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Front Ports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HDMI; USB3.0 * 2 lines (Public for both Android &amp;   PC); Touch; Type-C</a:t>
                      </a:r>
                      <a:endParaRPr lang="en-GB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417850"/>
                  </a:ext>
                </a:extLst>
              </a:tr>
              <a:tr h="189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Front Keys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Power ON/OFF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045332"/>
                  </a:ext>
                </a:extLst>
              </a:tr>
              <a:tr h="189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Speaker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15W*2 Treble +20W Bass</a:t>
                      </a:r>
                      <a:endParaRPr lang="pl-PL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658756"/>
                  </a:ext>
                </a:extLst>
              </a:tr>
              <a:tr h="189684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Bottom Interface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AUDIO IN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952040"/>
                  </a:ext>
                </a:extLst>
              </a:tr>
              <a:tr h="189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VGA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882302"/>
                  </a:ext>
                </a:extLst>
              </a:tr>
              <a:tr h="189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DP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56814"/>
                  </a:ext>
                </a:extLst>
              </a:tr>
              <a:tr h="189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USB 2.0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940624"/>
                  </a:ext>
                </a:extLst>
              </a:tr>
              <a:tr h="189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USB 3.0 (touch)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822086"/>
                  </a:ext>
                </a:extLst>
              </a:tr>
              <a:tr h="189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RS232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25048"/>
                  </a:ext>
                </a:extLst>
              </a:tr>
              <a:tr h="189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COAX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429882"/>
                  </a:ext>
                </a:extLst>
              </a:tr>
              <a:tr h="189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Line OUT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533794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7FF15E77-9FCE-B910-BE73-1EA139099BA1}"/>
              </a:ext>
            </a:extLst>
          </p:cNvPr>
          <p:cNvGrpSpPr/>
          <p:nvPr/>
        </p:nvGrpSpPr>
        <p:grpSpPr>
          <a:xfrm>
            <a:off x="8412478" y="0"/>
            <a:ext cx="7772400" cy="10058400"/>
            <a:chOff x="2" y="0"/>
            <a:chExt cx="7772400" cy="100584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C96FC3D-23AA-95CC-DB98-332677CAE054}"/>
                </a:ext>
              </a:extLst>
            </p:cNvPr>
            <p:cNvSpPr/>
            <p:nvPr/>
          </p:nvSpPr>
          <p:spPr>
            <a:xfrm>
              <a:off x="2" y="0"/>
              <a:ext cx="640080" cy="10058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5802DB-E93E-6C11-DB7D-5569E1B35309}"/>
                </a:ext>
              </a:extLst>
            </p:cNvPr>
            <p:cNvSpPr/>
            <p:nvPr/>
          </p:nvSpPr>
          <p:spPr>
            <a:xfrm>
              <a:off x="7132322" y="0"/>
              <a:ext cx="640080" cy="10058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82168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F55CC7-4320-387C-4D3C-F9094EEA6AC8}"/>
              </a:ext>
            </a:extLst>
          </p:cNvPr>
          <p:cNvSpPr/>
          <p:nvPr/>
        </p:nvSpPr>
        <p:spPr>
          <a:xfrm>
            <a:off x="638148" y="1752600"/>
            <a:ext cx="6494172" cy="256090"/>
          </a:xfrm>
          <a:prstGeom prst="rect">
            <a:avLst/>
          </a:prstGeom>
          <a:solidFill>
            <a:srgbClr val="1BE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6040F94-30B5-FEDE-0EAD-CE9D1D09B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442483"/>
              </p:ext>
            </p:extLst>
          </p:nvPr>
        </p:nvGraphicFramePr>
        <p:xfrm>
          <a:off x="638148" y="1752600"/>
          <a:ext cx="6511778" cy="700412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47018">
                  <a:extLst>
                    <a:ext uri="{9D8B030D-6E8A-4147-A177-3AD203B41FA5}">
                      <a16:colId xmlns:a16="http://schemas.microsoft.com/office/drawing/2014/main" val="1181358280"/>
                    </a:ext>
                  </a:extLst>
                </a:gridCol>
                <a:gridCol w="1547018">
                  <a:extLst>
                    <a:ext uri="{9D8B030D-6E8A-4147-A177-3AD203B41FA5}">
                      <a16:colId xmlns:a16="http://schemas.microsoft.com/office/drawing/2014/main" val="1268596336"/>
                    </a:ext>
                  </a:extLst>
                </a:gridCol>
                <a:gridCol w="1663774">
                  <a:extLst>
                    <a:ext uri="{9D8B030D-6E8A-4147-A177-3AD203B41FA5}">
                      <a16:colId xmlns:a16="http://schemas.microsoft.com/office/drawing/2014/main" val="483335903"/>
                    </a:ext>
                  </a:extLst>
                </a:gridCol>
                <a:gridCol w="52832">
                  <a:extLst>
                    <a:ext uri="{9D8B030D-6E8A-4147-A177-3AD203B41FA5}">
                      <a16:colId xmlns:a16="http://schemas.microsoft.com/office/drawing/2014/main" val="960879653"/>
                    </a:ext>
                  </a:extLst>
                </a:gridCol>
                <a:gridCol w="1701136">
                  <a:extLst>
                    <a:ext uri="{9D8B030D-6E8A-4147-A177-3AD203B41FA5}">
                      <a16:colId xmlns:a16="http://schemas.microsoft.com/office/drawing/2014/main" val="884712746"/>
                    </a:ext>
                  </a:extLst>
                </a:gridCol>
              </a:tblGrid>
              <a:tr h="22475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FEATURES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644" marR="8644" marT="8644" marB="0" anchor="ctr">
                    <a:lnL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ATL-11D2100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ATL-11D2110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810227"/>
                  </a:ext>
                </a:extLst>
              </a:tr>
              <a:tr h="224755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Rear Interface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HDMI IN 2.0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897051"/>
                  </a:ext>
                </a:extLst>
              </a:tr>
              <a:tr h="224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HDMI OUT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693590"/>
                  </a:ext>
                </a:extLst>
              </a:tr>
              <a:tr h="224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LAN-Port IN/OUT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321534"/>
                  </a:ext>
                </a:extLst>
              </a:tr>
              <a:tr h="224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USB 3.0 (touch)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447191"/>
                  </a:ext>
                </a:extLst>
              </a:tr>
              <a:tr h="224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HDMI OUT 2.0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836864"/>
                  </a:ext>
                </a:extLst>
              </a:tr>
              <a:tr h="224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USB Type-C    3.1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321840"/>
                  </a:ext>
                </a:extLst>
              </a:tr>
              <a:tr h="224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Public USB-A 3.0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137662"/>
                  </a:ext>
                </a:extLst>
              </a:tr>
              <a:tr h="224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Windows OPS Slot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80-Pins OPS slot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43940"/>
                  </a:ext>
                </a:extLst>
              </a:tr>
              <a:tr h="224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Wi-Fi Standard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nn-NO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Wi-Fi 6 (2.4G+5G) Dual Band</a:t>
                      </a:r>
                      <a:endParaRPr lang="nn-NO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356232"/>
                  </a:ext>
                </a:extLst>
              </a:tr>
              <a:tr h="224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Bluetooth Version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734348"/>
                  </a:ext>
                </a:extLst>
              </a:tr>
              <a:tr h="2247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Multi-Media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Camera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Built-in 12 Million Wide-Angle Auto Framing &amp; Sound Tracking Camera</a:t>
                      </a:r>
                      <a:endParaRPr lang="en-GB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772530"/>
                  </a:ext>
                </a:extLst>
              </a:tr>
              <a:tr h="224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Opposite Angle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92°± 3°(Ø7.2mm)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823748"/>
                  </a:ext>
                </a:extLst>
              </a:tr>
              <a:tr h="224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Mic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8 Array Mic Covering Distance 10m</a:t>
                      </a:r>
                      <a:endParaRPr lang="en-GB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459583"/>
                  </a:ext>
                </a:extLst>
              </a:tr>
              <a:tr h="224755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Operating System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Android Version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Android 11.0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341724"/>
                  </a:ext>
                </a:extLst>
              </a:tr>
              <a:tr h="224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CHIP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Amlogic</a:t>
                      </a:r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311D2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031829"/>
                  </a:ext>
                </a:extLst>
              </a:tr>
              <a:tr h="224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CPU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A73*4 + A53*4 (4 Core+4 Core) 2.28GHz Octa Core Processor</a:t>
                      </a:r>
                      <a:endParaRPr lang="it-IT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759372"/>
                  </a:ext>
                </a:extLst>
              </a:tr>
              <a:tr h="224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GPU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G52 MP8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068782"/>
                  </a:ext>
                </a:extLst>
              </a:tr>
              <a:tr h="224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RAM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8GB DDR4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363249"/>
                  </a:ext>
                </a:extLst>
              </a:tr>
              <a:tr h="224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ROM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128GB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62451"/>
                  </a:ext>
                </a:extLst>
              </a:tr>
              <a:tr h="224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Compliant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Windows; Mac; Linux; Chrome OS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200113"/>
                  </a:ext>
                </a:extLst>
              </a:tr>
              <a:tr h="224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Decoding Resolution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Support 4K H.265 Decoding</a:t>
                      </a:r>
                      <a:endParaRPr lang="en-GB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515204"/>
                  </a:ext>
                </a:extLst>
              </a:tr>
              <a:tr h="2852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Video Format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Support VP9、HEVC/H.265、MPEG1/2、MPEG4、Sorenson   H.263、H263、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304281"/>
                  </a:ext>
                </a:extLst>
              </a:tr>
              <a:tr h="224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Image Format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Support JPG / JPEG / BMP / PNG and Other Image Formats</a:t>
                      </a:r>
                      <a:endParaRPr lang="en-GB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691905"/>
                  </a:ext>
                </a:extLst>
              </a:tr>
              <a:tr h="2852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Audio Format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Support   MPEG1/2、AC3、EAC3(DDP)、AAC、HEAAC、WMA、WMA10 pro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456506"/>
                  </a:ext>
                </a:extLst>
              </a:tr>
              <a:tr h="22475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Structure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Net Weight (kg±2)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91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123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172643"/>
                  </a:ext>
                </a:extLst>
              </a:tr>
              <a:tr h="224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Gross Weight (kg±2)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122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175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634701"/>
                  </a:ext>
                </a:extLst>
              </a:tr>
              <a:tr h="224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Overall Size (mm)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2215.8*107.8*1340.8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2499.4*170.8*1500.7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204724"/>
                  </a:ext>
                </a:extLst>
              </a:tr>
              <a:tr h="224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Carton Size (mm)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2395*305*1580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2670*330*1880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925366"/>
                  </a:ext>
                </a:extLst>
              </a:tr>
              <a:tr h="224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VESA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1000*400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1000*800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89375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A2F2021-851F-FAC7-1181-B32399E4C10A}"/>
              </a:ext>
            </a:extLst>
          </p:cNvPr>
          <p:cNvSpPr txBox="1"/>
          <p:nvPr/>
        </p:nvSpPr>
        <p:spPr>
          <a:xfrm>
            <a:off x="613021" y="9737467"/>
            <a:ext cx="1343661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171450" indent="-171450" algn="just"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+88 02223374052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7D0CF3-727F-0F1C-DC55-DA2C892C8A5B}"/>
              </a:ext>
            </a:extLst>
          </p:cNvPr>
          <p:cNvGrpSpPr/>
          <p:nvPr/>
        </p:nvGrpSpPr>
        <p:grpSpPr>
          <a:xfrm>
            <a:off x="0" y="337052"/>
            <a:ext cx="7772400" cy="9721348"/>
            <a:chOff x="0" y="337052"/>
            <a:chExt cx="7772400" cy="972134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CBA07EE-211C-1CB0-2E66-DEE8646870FA}"/>
                </a:ext>
              </a:extLst>
            </p:cNvPr>
            <p:cNvGrpSpPr/>
            <p:nvPr/>
          </p:nvGrpSpPr>
          <p:grpSpPr>
            <a:xfrm>
              <a:off x="0" y="9601200"/>
              <a:ext cx="7772400" cy="457200"/>
              <a:chOff x="0" y="9601200"/>
              <a:chExt cx="7772400" cy="45720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0E4E9F9-6284-3224-1B70-5FE2EE0D3794}"/>
                  </a:ext>
                </a:extLst>
              </p:cNvPr>
              <p:cNvGrpSpPr/>
              <p:nvPr/>
            </p:nvGrpSpPr>
            <p:grpSpPr>
              <a:xfrm>
                <a:off x="0" y="9601200"/>
                <a:ext cx="7772400" cy="457200"/>
                <a:chOff x="0" y="9601200"/>
                <a:chExt cx="7772400" cy="457200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EA4AD5A5-337C-59EA-256B-82CF68A3D3DC}"/>
                    </a:ext>
                  </a:extLst>
                </p:cNvPr>
                <p:cNvSpPr/>
                <p:nvPr/>
              </p:nvSpPr>
              <p:spPr>
                <a:xfrm>
                  <a:off x="0" y="9601200"/>
                  <a:ext cx="7772400" cy="457200"/>
                </a:xfrm>
                <a:prstGeom prst="rect">
                  <a:avLst/>
                </a:prstGeom>
                <a:solidFill>
                  <a:srgbClr val="1BE5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80310BA2-3F41-FDFE-6F33-34E604E02860}"/>
                    </a:ext>
                  </a:extLst>
                </p:cNvPr>
                <p:cNvGrpSpPr/>
                <p:nvPr/>
              </p:nvGrpSpPr>
              <p:grpSpPr>
                <a:xfrm>
                  <a:off x="5716409" y="9737467"/>
                  <a:ext cx="1530351" cy="184666"/>
                  <a:chOff x="457200" y="9737467"/>
                  <a:chExt cx="1530351" cy="184666"/>
                </a:xfrm>
              </p:grpSpPr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B810CE18-2E36-85B6-C950-E2F7CB00FA49}"/>
                      </a:ext>
                    </a:extLst>
                  </p:cNvPr>
                  <p:cNvSpPr txBox="1"/>
                  <p:nvPr/>
                </p:nvSpPr>
                <p:spPr>
                  <a:xfrm>
                    <a:off x="643891" y="9737467"/>
                    <a:ext cx="1343660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spAutoFit/>
                  </a:bodyPr>
                  <a:lstStyle>
                    <a:defPPr>
                      <a:defRPr lang="en-US"/>
                    </a:defPPr>
                    <a:lvl1pPr marL="171450" indent="-171450" algn="just">
                      <a:buFont typeface="Wingdings" panose="05000000000000000000" pitchFamily="2" charset="2"/>
                      <a:buChar char="§"/>
                      <a:defRPr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defRPr>
                    </a:lvl1pPr>
                  </a:lstStyle>
                  <a:p>
                    <a:pPr marL="0" indent="0">
                      <a:buNone/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www.artive.com.bd</a:t>
                    </a:r>
                  </a:p>
                </p:txBody>
              </p:sp>
              <p:pic>
                <p:nvPicPr>
                  <p:cNvPr id="41" name="Picture 40">
                    <a:extLst>
                      <a:ext uri="{FF2B5EF4-FFF2-40B4-BE49-F238E27FC236}">
                        <a16:creationId xmlns:a16="http://schemas.microsoft.com/office/drawing/2014/main" id="{7185F198-4988-DFCA-EF0A-02E68E9F5AB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457200" y="9787734"/>
                    <a:ext cx="118872" cy="11887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6BF4A114-3DDE-E1F9-958E-7A4EA9A83006}"/>
                    </a:ext>
                  </a:extLst>
                </p:cNvPr>
                <p:cNvGrpSpPr/>
                <p:nvPr/>
              </p:nvGrpSpPr>
              <p:grpSpPr>
                <a:xfrm>
                  <a:off x="3110901" y="9737467"/>
                  <a:ext cx="1559928" cy="184666"/>
                  <a:chOff x="2096901" y="9737467"/>
                  <a:chExt cx="1559928" cy="184666"/>
                </a:xfrm>
              </p:grpSpPr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F4C88944-768F-99EF-32E7-A7638CC81ED3}"/>
                      </a:ext>
                    </a:extLst>
                  </p:cNvPr>
                  <p:cNvSpPr txBox="1"/>
                  <p:nvPr/>
                </p:nvSpPr>
                <p:spPr>
                  <a:xfrm>
                    <a:off x="2313168" y="9737467"/>
                    <a:ext cx="1343661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spAutoFit/>
                  </a:bodyPr>
                  <a:lstStyle>
                    <a:defPPr>
                      <a:defRPr lang="en-US"/>
                    </a:defPPr>
                    <a:lvl1pPr marL="171450" indent="-171450" algn="just">
                      <a:buFont typeface="Wingdings" panose="05000000000000000000" pitchFamily="2" charset="2"/>
                      <a:buChar char="§"/>
                      <a:defRPr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defRPr>
                    </a:lvl1pPr>
                  </a:lstStyle>
                  <a:p>
                    <a:pPr marL="0" indent="0">
                      <a:buNone/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info@artive.com.bd</a:t>
                    </a:r>
                  </a:p>
                </p:txBody>
              </p:sp>
              <p:pic>
                <p:nvPicPr>
                  <p:cNvPr id="39" name="Picture 38">
                    <a:extLst>
                      <a:ext uri="{FF2B5EF4-FFF2-40B4-BE49-F238E27FC236}">
                        <a16:creationId xmlns:a16="http://schemas.microsoft.com/office/drawing/2014/main" id="{FF9DD4FE-10B6-C1E2-96D4-E155D477AFA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096901" y="9796780"/>
                    <a:ext cx="120701" cy="9144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F14C5023-FE05-84FE-B532-4C9DA3CA79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4955" y="9775037"/>
                  <a:ext cx="95596" cy="137160"/>
                </a:xfrm>
                <a:prstGeom prst="rect">
                  <a:avLst/>
                </a:prstGeom>
              </p:spPr>
            </p:pic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3F9F512-8187-F39F-B152-81B1675F8EEC}"/>
                  </a:ext>
                </a:extLst>
              </p:cNvPr>
              <p:cNvSpPr txBox="1"/>
              <p:nvPr/>
            </p:nvSpPr>
            <p:spPr>
              <a:xfrm>
                <a:off x="613021" y="9737467"/>
                <a:ext cx="134366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171450" indent="-171450" algn="just">
                  <a:buFont typeface="Wingdings" panose="05000000000000000000" pitchFamily="2" charset="2"/>
                  <a:buChar char="§"/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+88 02223374052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9D17C64-4E04-1194-9DDD-F93BDCC1BBD5}"/>
                </a:ext>
              </a:extLst>
            </p:cNvPr>
            <p:cNvGrpSpPr/>
            <p:nvPr/>
          </p:nvGrpSpPr>
          <p:grpSpPr>
            <a:xfrm>
              <a:off x="703499" y="337052"/>
              <a:ext cx="1811101" cy="718805"/>
              <a:chOff x="4911546" y="628297"/>
              <a:chExt cx="1609725" cy="638881"/>
            </a:xfrm>
          </p:grpSpPr>
          <p:pic>
            <p:nvPicPr>
              <p:cNvPr id="30" name="Graphic 29">
                <a:extLst>
                  <a:ext uri="{FF2B5EF4-FFF2-40B4-BE49-F238E27FC236}">
                    <a16:creationId xmlns:a16="http://schemas.microsoft.com/office/drawing/2014/main" id="{16ED233C-5D1B-DDA3-74D0-21FF7A28FF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911546" y="628297"/>
                <a:ext cx="1609725" cy="409575"/>
              </a:xfrm>
              <a:prstGeom prst="rect">
                <a:avLst/>
              </a:prstGeom>
            </p:spPr>
          </p:pic>
          <p:pic>
            <p:nvPicPr>
              <p:cNvPr id="31" name="Graphic 30">
                <a:extLst>
                  <a:ext uri="{FF2B5EF4-FFF2-40B4-BE49-F238E27FC236}">
                    <a16:creationId xmlns:a16="http://schemas.microsoft.com/office/drawing/2014/main" id="{0671349B-A2D7-AB70-22F5-850E480F50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911546" y="1095728"/>
                <a:ext cx="1609725" cy="171450"/>
              </a:xfrm>
              <a:prstGeom prst="rect">
                <a:avLst/>
              </a:prstGeom>
            </p:spPr>
          </p:pic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B7924E6-3835-C17D-7AD5-DE8A609BE288}"/>
              </a:ext>
            </a:extLst>
          </p:cNvPr>
          <p:cNvGrpSpPr/>
          <p:nvPr/>
        </p:nvGrpSpPr>
        <p:grpSpPr>
          <a:xfrm>
            <a:off x="10287000" y="274320"/>
            <a:ext cx="7772400" cy="10058400"/>
            <a:chOff x="2" y="0"/>
            <a:chExt cx="7772400" cy="10058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68BECCC-D80E-5901-4509-7923C6EAD771}"/>
                </a:ext>
              </a:extLst>
            </p:cNvPr>
            <p:cNvSpPr/>
            <p:nvPr/>
          </p:nvSpPr>
          <p:spPr>
            <a:xfrm>
              <a:off x="2" y="0"/>
              <a:ext cx="640080" cy="10058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1889F56-BC37-6A06-E552-76869AF1019C}"/>
                </a:ext>
              </a:extLst>
            </p:cNvPr>
            <p:cNvSpPr/>
            <p:nvPr/>
          </p:nvSpPr>
          <p:spPr>
            <a:xfrm>
              <a:off x="7132322" y="0"/>
              <a:ext cx="640080" cy="10058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997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CE99E06-3ED9-7238-34A1-E5BCA1EDF654}"/>
              </a:ext>
            </a:extLst>
          </p:cNvPr>
          <p:cNvSpPr/>
          <p:nvPr/>
        </p:nvSpPr>
        <p:spPr>
          <a:xfrm>
            <a:off x="639028" y="4598884"/>
            <a:ext cx="6493292" cy="354116"/>
          </a:xfrm>
          <a:prstGeom prst="rect">
            <a:avLst/>
          </a:prstGeom>
          <a:solidFill>
            <a:srgbClr val="1BE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C512DE03-831E-1ABB-A29E-EFE3A47428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876918"/>
              </p:ext>
            </p:extLst>
          </p:nvPr>
        </p:nvGraphicFramePr>
        <p:xfrm>
          <a:off x="640079" y="4595241"/>
          <a:ext cx="6492241" cy="728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5918">
                  <a:extLst>
                    <a:ext uri="{9D8B030D-6E8A-4147-A177-3AD203B41FA5}">
                      <a16:colId xmlns:a16="http://schemas.microsoft.com/office/drawing/2014/main" val="1744376788"/>
                    </a:ext>
                  </a:extLst>
                </a:gridCol>
                <a:gridCol w="1980385">
                  <a:extLst>
                    <a:ext uri="{9D8B030D-6E8A-4147-A177-3AD203B41FA5}">
                      <a16:colId xmlns:a16="http://schemas.microsoft.com/office/drawing/2014/main" val="1166787776"/>
                    </a:ext>
                  </a:extLst>
                </a:gridCol>
                <a:gridCol w="1137586">
                  <a:extLst>
                    <a:ext uri="{9D8B030D-6E8A-4147-A177-3AD203B41FA5}">
                      <a16:colId xmlns:a16="http://schemas.microsoft.com/office/drawing/2014/main" val="3546496708"/>
                    </a:ext>
                  </a:extLst>
                </a:gridCol>
                <a:gridCol w="707280">
                  <a:extLst>
                    <a:ext uri="{9D8B030D-6E8A-4147-A177-3AD203B41FA5}">
                      <a16:colId xmlns:a16="http://schemas.microsoft.com/office/drawing/2014/main" val="488647882"/>
                    </a:ext>
                  </a:extLst>
                </a:gridCol>
                <a:gridCol w="565823">
                  <a:extLst>
                    <a:ext uri="{9D8B030D-6E8A-4147-A177-3AD203B41FA5}">
                      <a16:colId xmlns:a16="http://schemas.microsoft.com/office/drawing/2014/main" val="1157270301"/>
                    </a:ext>
                  </a:extLst>
                </a:gridCol>
                <a:gridCol w="1335249">
                  <a:extLst>
                    <a:ext uri="{9D8B030D-6E8A-4147-A177-3AD203B41FA5}">
                      <a16:colId xmlns:a16="http://schemas.microsoft.com/office/drawing/2014/main" val="2269309569"/>
                    </a:ext>
                  </a:extLst>
                </a:gridCol>
              </a:tblGrid>
              <a:tr h="238840">
                <a:tc>
                  <a:txBody>
                    <a:bodyPr/>
                    <a:lstStyle/>
                    <a:p>
                      <a:pPr algn="ctr"/>
                      <a:r>
                        <a:rPr lang="en-US" sz="950" b="0" spc="0" baseline="0" dirty="0">
                          <a:solidFill>
                            <a:schemeClr val="bg1"/>
                          </a:solidFill>
                        </a:rPr>
                        <a:t>PART NO.</a:t>
                      </a:r>
                      <a:endParaRPr lang="en-US" sz="950" b="0" spc="0" baseline="0" dirty="0">
                        <a:solidFill>
                          <a:schemeClr val="bg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0" marR="0" marT="27432" marB="27432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 b="0" spc="0" baseline="0" dirty="0">
                          <a:solidFill>
                            <a:schemeClr val="bg1"/>
                          </a:solidFill>
                        </a:rPr>
                        <a:t>DESCRIPTION OF ITEMS</a:t>
                      </a:r>
                      <a:endParaRPr lang="en-US" sz="950" b="0" spc="0" baseline="0" dirty="0">
                        <a:solidFill>
                          <a:schemeClr val="bg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0" marR="0" marT="27432" marB="27432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 b="0" spc="0" baseline="0" dirty="0">
                          <a:solidFill>
                            <a:schemeClr val="bg1"/>
                          </a:solidFill>
                        </a:rPr>
                        <a:t>PRODUCT DIMENSION</a:t>
                      </a:r>
                    </a:p>
                    <a:p>
                      <a:pPr algn="ctr"/>
                      <a:r>
                        <a:rPr lang="en-US" sz="950" b="0" spc="0" baseline="0" dirty="0">
                          <a:solidFill>
                            <a:schemeClr val="bg1"/>
                          </a:solidFill>
                        </a:rPr>
                        <a:t>(MM)</a:t>
                      </a:r>
                      <a:endParaRPr lang="en-US" sz="950" b="0" spc="0" baseline="0" dirty="0">
                        <a:solidFill>
                          <a:schemeClr val="bg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0" marR="0" marT="27432" marB="27432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 b="0" spc="0" baseline="0" dirty="0">
                          <a:solidFill>
                            <a:schemeClr val="bg1"/>
                          </a:solidFill>
                        </a:rPr>
                        <a:t>G. W.</a:t>
                      </a:r>
                    </a:p>
                    <a:p>
                      <a:pPr algn="ctr"/>
                      <a:r>
                        <a:rPr lang="en-US" sz="950" b="0" spc="0" baseline="0" dirty="0">
                          <a:solidFill>
                            <a:schemeClr val="bg1"/>
                          </a:solidFill>
                        </a:rPr>
                        <a:t>(KG)</a:t>
                      </a:r>
                      <a:endParaRPr lang="en-US" sz="950" b="0" spc="0" baseline="0" dirty="0">
                        <a:solidFill>
                          <a:schemeClr val="bg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0" marR="0" marT="27432" marB="27432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 b="0" spc="0" baseline="0" dirty="0">
                          <a:solidFill>
                            <a:schemeClr val="bg1"/>
                          </a:solidFill>
                        </a:rPr>
                        <a:t>N. W.</a:t>
                      </a:r>
                    </a:p>
                    <a:p>
                      <a:pPr algn="ctr"/>
                      <a:r>
                        <a:rPr lang="en-US" sz="950" b="0" spc="0" baseline="0" dirty="0">
                          <a:solidFill>
                            <a:schemeClr val="bg1"/>
                          </a:solidFill>
                        </a:rPr>
                        <a:t>(KG)</a:t>
                      </a:r>
                      <a:endParaRPr lang="en-US" sz="950" b="0" spc="0" baseline="0" dirty="0">
                        <a:solidFill>
                          <a:schemeClr val="bg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0" marR="0" marT="27432" marB="27432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 b="0" spc="0" baseline="0" dirty="0">
                          <a:solidFill>
                            <a:schemeClr val="bg1"/>
                          </a:solidFill>
                        </a:rPr>
                        <a:t>PACKING  DIMENSION</a:t>
                      </a:r>
                    </a:p>
                    <a:p>
                      <a:pPr algn="ctr"/>
                      <a:r>
                        <a:rPr lang="en-US" sz="950" b="0" spc="0" baseline="0" dirty="0">
                          <a:solidFill>
                            <a:schemeClr val="bg1"/>
                          </a:solidFill>
                        </a:rPr>
                        <a:t>(MM)</a:t>
                      </a:r>
                      <a:endParaRPr lang="en-US" sz="950" b="0" spc="0" baseline="0" dirty="0">
                        <a:solidFill>
                          <a:schemeClr val="bg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0" marR="0" marT="27432" marB="27432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159800"/>
                  </a:ext>
                </a:extLst>
              </a:tr>
              <a:tr h="1700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 (body)"/>
                        </a:rPr>
                        <a:t>ATL-11D2100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spc="-5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 (body)"/>
                        </a:rPr>
                        <a:t>100 Inch All-in-One Interactive Flat Panel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US" sz="9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 (body)"/>
                        </a:rPr>
                        <a:t>2215.8*107.8*1340.8</a:t>
                      </a:r>
                      <a:endParaRPr lang="en-US" sz="9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 (body)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27432" marR="18288" marT="27432" marB="27432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US" sz="9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 (body)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122</a:t>
                      </a:r>
                    </a:p>
                  </a:txBody>
                  <a:tcPr marL="27432" marR="18288" marT="27432" marB="27432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US" sz="9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 (body)"/>
                        </a:rPr>
                        <a:t>91</a:t>
                      </a:r>
                      <a:endParaRPr lang="en-US" sz="9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 (body)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27432" marR="18288" marT="27432" marB="27432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US" sz="9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 (body)"/>
                        </a:rPr>
                        <a:t>2395*305*1580</a:t>
                      </a:r>
                      <a:endParaRPr lang="en-US" sz="9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 (body)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27432" marR="18288" marT="27432" marB="27432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407736"/>
                  </a:ext>
                </a:extLst>
              </a:tr>
              <a:tr h="1700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 (body)"/>
                        </a:rPr>
                        <a:t>ATL-11D2110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spc="-5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 (body)"/>
                        </a:rPr>
                        <a:t>110 Inch All-in-One Interactive Flat Panel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US" sz="9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 (body)"/>
                        </a:rPr>
                        <a:t>2499.4*170.8*1500.7</a:t>
                      </a:r>
                      <a:endParaRPr lang="en-US" sz="9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 (body)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27432" marR="18288" marT="27432" marB="27432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US" sz="9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 (body)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175</a:t>
                      </a:r>
                    </a:p>
                  </a:txBody>
                  <a:tcPr marL="27432" marR="18288" marT="27432" marB="27432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US" sz="9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 (body)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123</a:t>
                      </a:r>
                    </a:p>
                  </a:txBody>
                  <a:tcPr marL="27432" marR="18288" marT="27432" marB="27432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US" sz="9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 (body)"/>
                        </a:rPr>
                        <a:t>2670*330*1880</a:t>
                      </a:r>
                      <a:endParaRPr lang="en-US" sz="9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 (body)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27432" marR="18288" marT="27432" marB="27432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408066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F34A9CA7-1CCE-F4E6-DB5D-51AB125F0D9C}"/>
              </a:ext>
            </a:extLst>
          </p:cNvPr>
          <p:cNvSpPr/>
          <p:nvPr/>
        </p:nvSpPr>
        <p:spPr>
          <a:xfrm>
            <a:off x="640079" y="1752600"/>
            <a:ext cx="6492241" cy="256090"/>
          </a:xfrm>
          <a:prstGeom prst="rect">
            <a:avLst/>
          </a:prstGeom>
          <a:solidFill>
            <a:srgbClr val="1BE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9478886-2649-3B9D-890F-A87D68286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582092"/>
              </p:ext>
            </p:extLst>
          </p:nvPr>
        </p:nvGraphicFramePr>
        <p:xfrm>
          <a:off x="9067800" y="2379196"/>
          <a:ext cx="6493292" cy="19141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01113">
                  <a:extLst>
                    <a:ext uri="{9D8B030D-6E8A-4147-A177-3AD203B41FA5}">
                      <a16:colId xmlns:a16="http://schemas.microsoft.com/office/drawing/2014/main" val="4262005747"/>
                    </a:ext>
                  </a:extLst>
                </a:gridCol>
                <a:gridCol w="1301113">
                  <a:extLst>
                    <a:ext uri="{9D8B030D-6E8A-4147-A177-3AD203B41FA5}">
                      <a16:colId xmlns:a16="http://schemas.microsoft.com/office/drawing/2014/main" val="972867596"/>
                    </a:ext>
                  </a:extLst>
                </a:gridCol>
                <a:gridCol w="1275116">
                  <a:extLst>
                    <a:ext uri="{9D8B030D-6E8A-4147-A177-3AD203B41FA5}">
                      <a16:colId xmlns:a16="http://schemas.microsoft.com/office/drawing/2014/main" val="1337793774"/>
                    </a:ext>
                  </a:extLst>
                </a:gridCol>
                <a:gridCol w="52832">
                  <a:extLst>
                    <a:ext uri="{9D8B030D-6E8A-4147-A177-3AD203B41FA5}">
                      <a16:colId xmlns:a16="http://schemas.microsoft.com/office/drawing/2014/main" val="563857637"/>
                    </a:ext>
                  </a:extLst>
                </a:gridCol>
                <a:gridCol w="1249119">
                  <a:extLst>
                    <a:ext uri="{9D8B030D-6E8A-4147-A177-3AD203B41FA5}">
                      <a16:colId xmlns:a16="http://schemas.microsoft.com/office/drawing/2014/main" val="2124901251"/>
                    </a:ext>
                  </a:extLst>
                </a:gridCol>
                <a:gridCol w="52832">
                  <a:extLst>
                    <a:ext uri="{9D8B030D-6E8A-4147-A177-3AD203B41FA5}">
                      <a16:colId xmlns:a16="http://schemas.microsoft.com/office/drawing/2014/main" val="761834045"/>
                    </a:ext>
                  </a:extLst>
                </a:gridCol>
                <a:gridCol w="1261167">
                  <a:extLst>
                    <a:ext uri="{9D8B030D-6E8A-4147-A177-3AD203B41FA5}">
                      <a16:colId xmlns:a16="http://schemas.microsoft.com/office/drawing/2014/main" val="2519659843"/>
                    </a:ext>
                  </a:extLst>
                </a:gridCol>
              </a:tblGrid>
              <a:tr h="185317">
                <a:tc gridSpan="2">
                  <a:txBody>
                    <a:bodyPr/>
                    <a:lstStyle/>
                    <a:p>
                      <a:pPr marL="0"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FEATURES</a:t>
                      </a:r>
                    </a:p>
                  </a:txBody>
                  <a:tcPr marL="27432" marR="27432" marT="36576" marB="36576" anchor="ctr">
                    <a:lnL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ATL-11D265</a:t>
                      </a:r>
                    </a:p>
                  </a:txBody>
                  <a:tcPr marL="27432" marR="27432" marT="36576" marB="36576" anchor="ctr">
                    <a:lnL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ATL-11D275</a:t>
                      </a:r>
                    </a:p>
                  </a:txBody>
                  <a:tcPr marL="27432" marR="27432" marT="36576" marB="36576" anchor="ctr">
                    <a:lnL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ATL-11D286</a:t>
                      </a:r>
                    </a:p>
                  </a:txBody>
                  <a:tcPr marL="27432" marR="27432" marT="36576" marB="36576" anchor="ctr">
                    <a:lnL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376685"/>
                  </a:ext>
                </a:extLst>
              </a:tr>
              <a:tr h="185317">
                <a:tc rowSpan="5">
                  <a:txBody>
                    <a:bodyPr/>
                    <a:lstStyle/>
                    <a:p>
                      <a:pPr marL="0" algn="ctr" rtl="0" fontAlgn="ctr"/>
                      <a:r>
                        <a:rPr lang="en-US" sz="10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Electrical</a:t>
                      </a:r>
                    </a:p>
                  </a:txBody>
                  <a:tcPr marL="27432" marR="27432" marT="36576" marB="36576" anchor="ctr">
                    <a:lnL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en-US" sz="10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 Voltage</a:t>
                      </a:r>
                    </a:p>
                  </a:txBody>
                  <a:tcPr marL="27432" marR="27432" marT="36576" marB="36576" anchor="ctr">
                    <a:lnL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algn="ctr" rtl="0" fontAlgn="ctr"/>
                      <a:r>
                        <a:rPr lang="en-US" sz="10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100-240V AC</a:t>
                      </a:r>
                    </a:p>
                  </a:txBody>
                  <a:tcPr marL="27432" marR="27432" marT="36576" marB="36576" anchor="ctr">
                    <a:lnL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941252"/>
                  </a:ext>
                </a:extLst>
              </a:tr>
              <a:tr h="1853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en-US" sz="10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Switch On or Off</a:t>
                      </a:r>
                    </a:p>
                  </a:txBody>
                  <a:tcPr marL="27432" marR="27432" marT="36576" marB="36576" anchor="ctr">
                    <a:lnL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algn="ctr" rtl="0" fontAlgn="ctr"/>
                      <a:r>
                        <a:rPr lang="en-US" sz="10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27432" marR="27432" marT="36576" marB="36576" anchor="ctr">
                    <a:lnL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267364"/>
                  </a:ext>
                </a:extLst>
              </a:tr>
              <a:tr h="2280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en-US" sz="10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 Consumption (Standby)</a:t>
                      </a:r>
                    </a:p>
                  </a:txBody>
                  <a:tcPr marL="27432" marR="27432" marT="36576" marB="36576" anchor="ctr">
                    <a:lnL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algn="ctr" rtl="0" fontAlgn="ctr"/>
                      <a:r>
                        <a:rPr lang="en-US" sz="10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&lt;0.5W</a:t>
                      </a:r>
                    </a:p>
                  </a:txBody>
                  <a:tcPr marL="27432" marR="27432" marT="36576" marB="36576" anchor="ctr">
                    <a:lnL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246993"/>
                  </a:ext>
                </a:extLst>
              </a:tr>
              <a:tr h="1853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rtl="0" fontAlgn="ctr"/>
                      <a:r>
                        <a:rPr lang="en-US" sz="10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 Consumption</a:t>
                      </a:r>
                    </a:p>
                  </a:txBody>
                  <a:tcPr marL="27432" marR="27432" marT="36576" marB="36576" anchor="ctr">
                    <a:lnL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rtl="0" fontAlgn="ctr"/>
                      <a:r>
                        <a:rPr lang="en-US" sz="10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Operation &lt;290W</a:t>
                      </a:r>
                    </a:p>
                  </a:txBody>
                  <a:tcPr marL="27432" marR="27432" marT="36576" marB="36576" anchor="ctr">
                    <a:lnL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rtl="0" fontAlgn="ctr"/>
                      <a:r>
                        <a:rPr lang="en-US" sz="10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Operation &lt;420W</a:t>
                      </a:r>
                    </a:p>
                  </a:txBody>
                  <a:tcPr marL="27432" marR="27432" marT="36576" marB="36576" anchor="ctr">
                    <a:lnL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en-US" sz="10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Operation &lt;500W</a:t>
                      </a:r>
                    </a:p>
                  </a:txBody>
                  <a:tcPr marL="27432" marR="27432" marT="36576" marB="36576" anchor="ctr">
                    <a:lnL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451978"/>
                  </a:ext>
                </a:extLst>
              </a:tr>
              <a:tr h="1853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rtl="0" fontAlgn="ctr"/>
                      <a:r>
                        <a:rPr lang="en-US" sz="10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 &lt;75W</a:t>
                      </a:r>
                    </a:p>
                  </a:txBody>
                  <a:tcPr marL="27432" marR="27432" marT="36576" marB="36576" anchor="ctr">
                    <a:lnL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rtl="0" fontAlgn="ctr"/>
                      <a:r>
                        <a:rPr lang="en-US" sz="10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 &lt;75W</a:t>
                      </a:r>
                    </a:p>
                  </a:txBody>
                  <a:tcPr marL="27432" marR="27432" marT="36576" marB="36576" anchor="ctr">
                    <a:lnL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en-US" sz="10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Eco&lt;75W</a:t>
                      </a:r>
                    </a:p>
                  </a:txBody>
                  <a:tcPr marL="27432" marR="27432" marT="36576" marB="36576" anchor="ctr">
                    <a:lnL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445187"/>
                  </a:ext>
                </a:extLst>
              </a:tr>
              <a:tr h="228082"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en-US" sz="10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Accessories</a:t>
                      </a:r>
                    </a:p>
                  </a:txBody>
                  <a:tcPr marL="27432" marR="27432" marT="36576" marB="36576" anchor="ctr">
                    <a:lnL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algn="ctr" rtl="0" fontAlgn="ctr"/>
                      <a:r>
                        <a:rPr lang="en-US" sz="10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WIFI dongle *1pcs; No Ink Pen * 2pcs, Remote   Control *1pcs, 1.8m Power Cord *1pcs, 2.0m HDMI Cable *1pcs, 1.5m USB Touch   Cable *1pcs; Wall Mount Kit</a:t>
                      </a:r>
                    </a:p>
                  </a:txBody>
                  <a:tcPr marL="27432" marR="27432" marT="36576" marB="36576" anchor="ctr">
                    <a:lnL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6066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D9EEEA9-A3F3-DA0A-69A5-CF4F8F1DDCF2}"/>
              </a:ext>
            </a:extLst>
          </p:cNvPr>
          <p:cNvSpPr txBox="1"/>
          <p:nvPr/>
        </p:nvSpPr>
        <p:spPr>
          <a:xfrm>
            <a:off x="685798" y="4124063"/>
            <a:ext cx="2425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auhaus Lt BT" panose="04030405020B02020C03" pitchFamily="82" charset="0"/>
              </a:rPr>
              <a:t>Ordering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7631F3-5FF9-F2E7-9B64-46364CDC6F30}"/>
              </a:ext>
            </a:extLst>
          </p:cNvPr>
          <p:cNvSpPr txBox="1"/>
          <p:nvPr/>
        </p:nvSpPr>
        <p:spPr>
          <a:xfrm>
            <a:off x="613021" y="9737467"/>
            <a:ext cx="1343661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171450" indent="-171450" algn="just"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+88 02223374052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C2BD15-CB25-80C8-6A3D-0AA59507609F}"/>
              </a:ext>
            </a:extLst>
          </p:cNvPr>
          <p:cNvGrpSpPr/>
          <p:nvPr/>
        </p:nvGrpSpPr>
        <p:grpSpPr>
          <a:xfrm>
            <a:off x="9296400" y="571087"/>
            <a:ext cx="7772400" cy="10058400"/>
            <a:chOff x="2" y="0"/>
            <a:chExt cx="7772400" cy="100584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E3923D-9FE2-F9D1-93DB-64A728A2BE8B}"/>
                </a:ext>
              </a:extLst>
            </p:cNvPr>
            <p:cNvSpPr/>
            <p:nvPr/>
          </p:nvSpPr>
          <p:spPr>
            <a:xfrm>
              <a:off x="2" y="0"/>
              <a:ext cx="640080" cy="10058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FEFDF22-C8D8-B834-6644-2FBB768A680B}"/>
                </a:ext>
              </a:extLst>
            </p:cNvPr>
            <p:cNvSpPr/>
            <p:nvPr/>
          </p:nvSpPr>
          <p:spPr>
            <a:xfrm>
              <a:off x="7132322" y="0"/>
              <a:ext cx="640080" cy="10058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7B9FD7-3D26-A1DD-3F45-49288A04C41B}"/>
              </a:ext>
            </a:extLst>
          </p:cNvPr>
          <p:cNvGrpSpPr/>
          <p:nvPr/>
        </p:nvGrpSpPr>
        <p:grpSpPr>
          <a:xfrm>
            <a:off x="0" y="337052"/>
            <a:ext cx="7772400" cy="9721348"/>
            <a:chOff x="0" y="337052"/>
            <a:chExt cx="7772400" cy="972134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9332D87-B940-18BB-6C5A-683DCD6C0D5F}"/>
                </a:ext>
              </a:extLst>
            </p:cNvPr>
            <p:cNvGrpSpPr/>
            <p:nvPr/>
          </p:nvGrpSpPr>
          <p:grpSpPr>
            <a:xfrm>
              <a:off x="0" y="9601200"/>
              <a:ext cx="7772400" cy="457200"/>
              <a:chOff x="0" y="9601200"/>
              <a:chExt cx="7772400" cy="45720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9E47E359-9291-2064-BF16-44A29538AB4B}"/>
                  </a:ext>
                </a:extLst>
              </p:cNvPr>
              <p:cNvGrpSpPr/>
              <p:nvPr/>
            </p:nvGrpSpPr>
            <p:grpSpPr>
              <a:xfrm>
                <a:off x="0" y="9601200"/>
                <a:ext cx="7772400" cy="457200"/>
                <a:chOff x="0" y="9601200"/>
                <a:chExt cx="7772400" cy="457200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5E8B8B3D-DEC8-9F44-9881-3D8CCCA29E1D}"/>
                    </a:ext>
                  </a:extLst>
                </p:cNvPr>
                <p:cNvSpPr/>
                <p:nvPr/>
              </p:nvSpPr>
              <p:spPr>
                <a:xfrm>
                  <a:off x="0" y="9601200"/>
                  <a:ext cx="7772400" cy="457200"/>
                </a:xfrm>
                <a:prstGeom prst="rect">
                  <a:avLst/>
                </a:prstGeom>
                <a:solidFill>
                  <a:srgbClr val="1BE5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6DB4888D-46F4-44E8-BE44-3BF89C53DA0B}"/>
                    </a:ext>
                  </a:extLst>
                </p:cNvPr>
                <p:cNvGrpSpPr/>
                <p:nvPr/>
              </p:nvGrpSpPr>
              <p:grpSpPr>
                <a:xfrm>
                  <a:off x="5716409" y="9737467"/>
                  <a:ext cx="1530351" cy="184666"/>
                  <a:chOff x="457200" y="9737467"/>
                  <a:chExt cx="1530351" cy="184666"/>
                </a:xfrm>
              </p:grpSpPr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735086D4-0062-8BF6-044D-044860685AD0}"/>
                      </a:ext>
                    </a:extLst>
                  </p:cNvPr>
                  <p:cNvSpPr txBox="1"/>
                  <p:nvPr/>
                </p:nvSpPr>
                <p:spPr>
                  <a:xfrm>
                    <a:off x="643891" y="9737467"/>
                    <a:ext cx="1343660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spAutoFit/>
                  </a:bodyPr>
                  <a:lstStyle>
                    <a:defPPr>
                      <a:defRPr lang="en-US"/>
                    </a:defPPr>
                    <a:lvl1pPr marL="171450" indent="-171450" algn="just">
                      <a:buFont typeface="Wingdings" panose="05000000000000000000" pitchFamily="2" charset="2"/>
                      <a:buChar char="§"/>
                      <a:defRPr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defRPr>
                    </a:lvl1pPr>
                  </a:lstStyle>
                  <a:p>
                    <a:pPr marL="0" indent="0">
                      <a:buNone/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www.artive.com.bd</a:t>
                    </a:r>
                  </a:p>
                </p:txBody>
              </p:sp>
              <p:pic>
                <p:nvPicPr>
                  <p:cNvPr id="40" name="Picture 39">
                    <a:extLst>
                      <a:ext uri="{FF2B5EF4-FFF2-40B4-BE49-F238E27FC236}">
                        <a16:creationId xmlns:a16="http://schemas.microsoft.com/office/drawing/2014/main" id="{0C50430F-1A36-5C6A-FB7E-3F8D355209F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457200" y="9787734"/>
                    <a:ext cx="118872" cy="11887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1669E387-8D3B-DAB8-F855-0E1076773A25}"/>
                    </a:ext>
                  </a:extLst>
                </p:cNvPr>
                <p:cNvGrpSpPr/>
                <p:nvPr/>
              </p:nvGrpSpPr>
              <p:grpSpPr>
                <a:xfrm>
                  <a:off x="3110901" y="9737467"/>
                  <a:ext cx="1559928" cy="184666"/>
                  <a:chOff x="2096901" y="9737467"/>
                  <a:chExt cx="1559928" cy="184666"/>
                </a:xfrm>
              </p:grpSpPr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CA8191D1-3932-C23A-DCE5-4D9BBEE0F029}"/>
                      </a:ext>
                    </a:extLst>
                  </p:cNvPr>
                  <p:cNvSpPr txBox="1"/>
                  <p:nvPr/>
                </p:nvSpPr>
                <p:spPr>
                  <a:xfrm>
                    <a:off x="2313168" y="9737467"/>
                    <a:ext cx="1343661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spAutoFit/>
                  </a:bodyPr>
                  <a:lstStyle>
                    <a:defPPr>
                      <a:defRPr lang="en-US"/>
                    </a:defPPr>
                    <a:lvl1pPr marL="171450" indent="-171450" algn="just">
                      <a:buFont typeface="Wingdings" panose="05000000000000000000" pitchFamily="2" charset="2"/>
                      <a:buChar char="§"/>
                      <a:defRPr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defRPr>
                    </a:lvl1pPr>
                  </a:lstStyle>
                  <a:p>
                    <a:pPr marL="0" indent="0">
                      <a:buNone/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info@artive.com.bd</a:t>
                    </a:r>
                  </a:p>
                </p:txBody>
              </p:sp>
              <p:pic>
                <p:nvPicPr>
                  <p:cNvPr id="38" name="Picture 37">
                    <a:extLst>
                      <a:ext uri="{FF2B5EF4-FFF2-40B4-BE49-F238E27FC236}">
                        <a16:creationId xmlns:a16="http://schemas.microsoft.com/office/drawing/2014/main" id="{63C52F49-91F8-AFA8-F46C-93CE2AB861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096901" y="9796780"/>
                    <a:ext cx="120701" cy="9144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A510190B-EE06-1125-4CB6-247C00C6C9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4955" y="9775037"/>
                  <a:ext cx="95596" cy="137160"/>
                </a:xfrm>
                <a:prstGeom prst="rect">
                  <a:avLst/>
                </a:prstGeom>
              </p:spPr>
            </p:pic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6B94106-98D2-C7E8-7499-4B2419056068}"/>
                  </a:ext>
                </a:extLst>
              </p:cNvPr>
              <p:cNvSpPr txBox="1"/>
              <p:nvPr/>
            </p:nvSpPr>
            <p:spPr>
              <a:xfrm>
                <a:off x="613021" y="9737467"/>
                <a:ext cx="134366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171450" indent="-171450" algn="just">
                  <a:buFont typeface="Wingdings" panose="05000000000000000000" pitchFamily="2" charset="2"/>
                  <a:buChar char="§"/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+88 02223374052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6153EAE-C273-8ED8-B003-3ED65C59C092}"/>
                </a:ext>
              </a:extLst>
            </p:cNvPr>
            <p:cNvGrpSpPr/>
            <p:nvPr/>
          </p:nvGrpSpPr>
          <p:grpSpPr>
            <a:xfrm>
              <a:off x="703499" y="337052"/>
              <a:ext cx="1811101" cy="718805"/>
              <a:chOff x="4911546" y="628297"/>
              <a:chExt cx="1609725" cy="638881"/>
            </a:xfrm>
          </p:grpSpPr>
          <p:pic>
            <p:nvPicPr>
              <p:cNvPr id="29" name="Graphic 28">
                <a:extLst>
                  <a:ext uri="{FF2B5EF4-FFF2-40B4-BE49-F238E27FC236}">
                    <a16:creationId xmlns:a16="http://schemas.microsoft.com/office/drawing/2014/main" id="{725D4BED-2A06-3D45-701F-1687ABADE5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911546" y="628297"/>
                <a:ext cx="1609725" cy="409575"/>
              </a:xfrm>
              <a:prstGeom prst="rect">
                <a:avLst/>
              </a:prstGeom>
            </p:spPr>
          </p:pic>
          <p:pic>
            <p:nvPicPr>
              <p:cNvPr id="30" name="Graphic 29">
                <a:extLst>
                  <a:ext uri="{FF2B5EF4-FFF2-40B4-BE49-F238E27FC236}">
                    <a16:creationId xmlns:a16="http://schemas.microsoft.com/office/drawing/2014/main" id="{4523E7D1-F5CB-88F6-9286-6D7497A645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911546" y="1095728"/>
                <a:ext cx="1609725" cy="171450"/>
              </a:xfrm>
              <a:prstGeom prst="rect">
                <a:avLst/>
              </a:prstGeom>
            </p:spPr>
          </p:pic>
        </p:grp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B8B435-B3AA-A0C1-CDF9-60AC3B30D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639371"/>
              </p:ext>
            </p:extLst>
          </p:nvPr>
        </p:nvGraphicFramePr>
        <p:xfrm>
          <a:off x="639028" y="1758275"/>
          <a:ext cx="6497355" cy="174209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47270">
                  <a:extLst>
                    <a:ext uri="{9D8B030D-6E8A-4147-A177-3AD203B41FA5}">
                      <a16:colId xmlns:a16="http://schemas.microsoft.com/office/drawing/2014/main" val="1181563627"/>
                    </a:ext>
                  </a:extLst>
                </a:gridCol>
                <a:gridCol w="1547270">
                  <a:extLst>
                    <a:ext uri="{9D8B030D-6E8A-4147-A177-3AD203B41FA5}">
                      <a16:colId xmlns:a16="http://schemas.microsoft.com/office/drawing/2014/main" val="1048547431"/>
                    </a:ext>
                  </a:extLst>
                </a:gridCol>
                <a:gridCol w="1664044">
                  <a:extLst>
                    <a:ext uri="{9D8B030D-6E8A-4147-A177-3AD203B41FA5}">
                      <a16:colId xmlns:a16="http://schemas.microsoft.com/office/drawing/2014/main" val="2135930497"/>
                    </a:ext>
                  </a:extLst>
                </a:gridCol>
                <a:gridCol w="52832">
                  <a:extLst>
                    <a:ext uri="{9D8B030D-6E8A-4147-A177-3AD203B41FA5}">
                      <a16:colId xmlns:a16="http://schemas.microsoft.com/office/drawing/2014/main" val="1666014403"/>
                    </a:ext>
                  </a:extLst>
                </a:gridCol>
                <a:gridCol w="1685939">
                  <a:extLst>
                    <a:ext uri="{9D8B030D-6E8A-4147-A177-3AD203B41FA5}">
                      <a16:colId xmlns:a16="http://schemas.microsoft.com/office/drawing/2014/main" val="1666143060"/>
                    </a:ext>
                  </a:extLst>
                </a:gridCol>
              </a:tblGrid>
              <a:tr h="22694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FEATURES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644" marR="8644" marT="8644" marB="0" anchor="ctr">
                    <a:lnL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ATL-11D2100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ATL-11D2110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205006"/>
                  </a:ext>
                </a:extLst>
              </a:tr>
              <a:tr h="22694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Electrical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Input Voltage</a:t>
                      </a:r>
                      <a:endParaRPr 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100-240V AC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392787"/>
                  </a:ext>
                </a:extLst>
              </a:tr>
              <a:tr h="2269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Switch On or Off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185999"/>
                  </a:ext>
                </a:extLst>
              </a:tr>
              <a:tr h="2793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Power Consumption (Standby)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&lt;0.5W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&lt;1W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171758"/>
                  </a:ext>
                </a:extLst>
              </a:tr>
              <a:tr h="1483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Power Consumption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Operation &lt;650W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Operation &lt;750W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012493"/>
                  </a:ext>
                </a:extLst>
              </a:tr>
              <a:tr h="1483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Eco &lt;75W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Eco &lt;75W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202561"/>
                  </a:ext>
                </a:extLst>
              </a:tr>
              <a:tr h="2793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Accessories</a:t>
                      </a:r>
                      <a:endParaRPr lang="en-US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WIFI dongle *1pcs; No Ink Pen * 2pcs, Remote   Control *1pcs, 1.8m Power Cord *1pcs, 2.0m HDMI Cable *1pcs, 1.5m USB Touch   Cable *1pcs; Wall Mount Kit</a:t>
                      </a:r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7432" marR="27432" marT="36576" marB="36576" anchor="ctr">
                    <a:lnL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BE5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404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462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13873</TotalTime>
  <Words>1349</Words>
  <Application>Microsoft Office PowerPoint</Application>
  <PresentationFormat>Custom</PresentationFormat>
  <Paragraphs>262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华文细黑</vt:lpstr>
      <vt:lpstr>华文细黑</vt:lpstr>
      <vt:lpstr>Arial</vt:lpstr>
      <vt:lpstr>Bauhaus Lt BT</vt:lpstr>
      <vt:lpstr>Calibri</vt:lpstr>
      <vt:lpstr>Calibri (body)</vt:lpstr>
      <vt:lpstr>Microsoft Sans Serif</vt:lpstr>
      <vt:lpstr>Poppins</vt:lpstr>
      <vt:lpstr>SquireD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BOOKLET</dc:title>
  <dc:creator>USER</dc:creator>
  <cp:lastModifiedBy>SAHIR INAM A. SHIBLY</cp:lastModifiedBy>
  <cp:revision>864</cp:revision>
  <cp:lastPrinted>2021-08-28T11:05:52Z</cp:lastPrinted>
  <dcterms:created xsi:type="dcterms:W3CDTF">2021-03-28T09:03:37Z</dcterms:created>
  <dcterms:modified xsi:type="dcterms:W3CDTF">2024-05-19T12:25:54Z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2021-03-28T00:00:00Z</vt:filetime>
  </property>
  <property fmtid="{D5CDD505-2E9C-101B-9397-08002B2CF9AE}" pid="3" name="Creator">
    <vt:lpwstr>Adobe Illustrator CC (Windows)</vt:lpwstr>
  </property>
  <property fmtid="{D5CDD505-2E9C-101B-9397-08002B2CF9AE}" pid="4" name="LastSaved">
    <vt:filetime>2021-03-28T00:00:00Z</vt:filetime>
  </property>
</Properties>
</file>